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80" r:id="rId3"/>
    <p:sldId id="281" r:id="rId4"/>
    <p:sldId id="282" r:id="rId5"/>
    <p:sldId id="279" r:id="rId6"/>
    <p:sldId id="283" r:id="rId7"/>
    <p:sldId id="257" r:id="rId8"/>
    <p:sldId id="258" r:id="rId9"/>
    <p:sldId id="263" r:id="rId10"/>
    <p:sldId id="264" r:id="rId11"/>
    <p:sldId id="265" r:id="rId12"/>
    <p:sldId id="262" r:id="rId13"/>
    <p:sldId id="259" r:id="rId14"/>
    <p:sldId id="260" r:id="rId15"/>
    <p:sldId id="261" r:id="rId16"/>
    <p:sldId id="266" r:id="rId17"/>
    <p:sldId id="268" r:id="rId18"/>
    <p:sldId id="267" r:id="rId19"/>
    <p:sldId id="269" r:id="rId20"/>
    <p:sldId id="270" r:id="rId21"/>
    <p:sldId id="272" r:id="rId22"/>
    <p:sldId id="271" r:id="rId23"/>
    <p:sldId id="273" r:id="rId24"/>
    <p:sldId id="274" r:id="rId25"/>
    <p:sldId id="275" r:id="rId26"/>
    <p:sldId id="277" r:id="rId27"/>
    <p:sldId id="276" r:id="rId28"/>
    <p:sldId id="278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0AB85-0F35-4873-AC53-6D89D9E2B409}" type="datetimeFigureOut">
              <a:rPr lang="en-AU" smtClean="0"/>
              <a:t>13/06/2012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F1E0A-D6F2-40C0-8E34-45EDC1675C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4845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F1E0A-D6F2-40C0-8E34-45EDC1675C42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3898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F1E0A-D6F2-40C0-8E34-45EDC1675C42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6237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F1E0A-D6F2-40C0-8E34-45EDC1675C42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4976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F1E0A-D6F2-40C0-8E34-45EDC1675C42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56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F1E0A-D6F2-40C0-8E34-45EDC1675C42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7913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F1E0A-D6F2-40C0-8E34-45EDC1675C42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0452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F1E0A-D6F2-40C0-8E34-45EDC1675C42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1499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F1E0A-D6F2-40C0-8E34-45EDC1675C42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7828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F1E0A-D6F2-40C0-8E34-45EDC1675C42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9782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F1E0A-D6F2-40C0-8E34-45EDC1675C42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6419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F1E0A-D6F2-40C0-8E34-45EDC1675C42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5317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F1E0A-D6F2-40C0-8E34-45EDC1675C42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0668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F1E0A-D6F2-40C0-8E34-45EDC1675C42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72299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F1E0A-D6F2-40C0-8E34-45EDC1675C42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25054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F1E0A-D6F2-40C0-8E34-45EDC1675C42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26967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F1E0A-D6F2-40C0-8E34-45EDC1675C42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22326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F1E0A-D6F2-40C0-8E34-45EDC1675C42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40845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F1E0A-D6F2-40C0-8E34-45EDC1675C42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75471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F1E0A-D6F2-40C0-8E34-45EDC1675C42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97543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F1E0A-D6F2-40C0-8E34-45EDC1675C42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14409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F1E0A-D6F2-40C0-8E34-45EDC1675C42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44218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F1E0A-D6F2-40C0-8E34-45EDC1675C42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4803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F1E0A-D6F2-40C0-8E34-45EDC1675C42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8886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F1E0A-D6F2-40C0-8E34-45EDC1675C42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384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F1E0A-D6F2-40C0-8E34-45EDC1675C42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052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F1E0A-D6F2-40C0-8E34-45EDC1675C42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0380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F1E0A-D6F2-40C0-8E34-45EDC1675C42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5280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F1E0A-D6F2-40C0-8E34-45EDC1675C42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1943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F1E0A-D6F2-40C0-8E34-45EDC1675C42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9055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1C68-153D-4449-9120-3AA20D490AF5}" type="datetimeFigureOut">
              <a:rPr lang="en-AU" smtClean="0"/>
              <a:t>13/06/2012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2CA7-C039-4A1A-AC9D-74338465CBD9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1C68-153D-4449-9120-3AA20D490AF5}" type="datetimeFigureOut">
              <a:rPr lang="en-AU" smtClean="0"/>
              <a:t>13/06/2012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2CA7-C039-4A1A-AC9D-74338465CBD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1C68-153D-4449-9120-3AA20D490AF5}" type="datetimeFigureOut">
              <a:rPr lang="en-AU" smtClean="0"/>
              <a:t>13/06/2012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2CA7-C039-4A1A-AC9D-74338465CBD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1C68-153D-4449-9120-3AA20D490AF5}" type="datetimeFigureOut">
              <a:rPr lang="en-AU" smtClean="0"/>
              <a:t>13/06/2012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2CA7-C039-4A1A-AC9D-74338465CBD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1C68-153D-4449-9120-3AA20D490AF5}" type="datetimeFigureOut">
              <a:rPr lang="en-AU" smtClean="0"/>
              <a:t>13/06/2012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2CA7-C039-4A1A-AC9D-74338465CBD9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1C68-153D-4449-9120-3AA20D490AF5}" type="datetimeFigureOut">
              <a:rPr lang="en-AU" smtClean="0"/>
              <a:t>13/06/2012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2CA7-C039-4A1A-AC9D-74338465CBD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1C68-153D-4449-9120-3AA20D490AF5}" type="datetimeFigureOut">
              <a:rPr lang="en-AU" smtClean="0"/>
              <a:t>13/06/2012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2CA7-C039-4A1A-AC9D-74338465CBD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1C68-153D-4449-9120-3AA20D490AF5}" type="datetimeFigureOut">
              <a:rPr lang="en-AU" smtClean="0"/>
              <a:t>13/06/2012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2CA7-C039-4A1A-AC9D-74338465CBD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1C68-153D-4449-9120-3AA20D490AF5}" type="datetimeFigureOut">
              <a:rPr lang="en-AU" smtClean="0"/>
              <a:t>13/06/2012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2CA7-C039-4A1A-AC9D-74338465CBD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1C68-153D-4449-9120-3AA20D490AF5}" type="datetimeFigureOut">
              <a:rPr lang="en-AU" smtClean="0"/>
              <a:t>13/06/2012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2CA7-C039-4A1A-AC9D-74338465CBD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1C68-153D-4449-9120-3AA20D490AF5}" type="datetimeFigureOut">
              <a:rPr lang="en-AU" smtClean="0"/>
              <a:t>13/06/2012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042CA7-C039-4A1A-AC9D-74338465CBD9}" type="slidenum">
              <a:rPr lang="en-AU" smtClean="0"/>
              <a:t>‹#›</a:t>
            </a:fld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2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F31C68-153D-4449-9120-3AA20D490AF5}" type="datetimeFigureOut">
              <a:rPr lang="en-AU" smtClean="0"/>
              <a:t>13/06/2012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042CA7-C039-4A1A-AC9D-74338465CBD9}" type="slidenum">
              <a:rPr lang="en-AU" smtClean="0"/>
              <a:t>‹#›</a:t>
            </a:fld>
            <a:endParaRPr lang="en-A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6" b="99143" l="4953" r="976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552" y="3933056"/>
            <a:ext cx="2180814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298576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en-AU" sz="7200" dirty="0" smtClean="0">
                <a:latin typeface="Papyrus" pitchFamily="66" charset="0"/>
              </a:rPr>
              <a:t>On my Ancestor’s Footsteps</a:t>
            </a:r>
            <a:endParaRPr lang="en-AU" sz="7200" dirty="0">
              <a:latin typeface="Papyrus" pitchFamily="66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9611" y="6093296"/>
            <a:ext cx="7854696" cy="992552"/>
          </a:xfrm>
        </p:spPr>
        <p:txBody>
          <a:bodyPr>
            <a:normAutofit/>
          </a:bodyPr>
          <a:lstStyle/>
          <a:p>
            <a:pPr algn="ctr"/>
            <a:r>
              <a:rPr lang="fr-CA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Papyrus" pitchFamily="66" charset="0"/>
              </a:rPr>
              <a:t>~France 2012~</a:t>
            </a:r>
            <a:endParaRPr lang="en-AU" sz="4000" dirty="0">
              <a:solidFill>
                <a:schemeClr val="accent1">
                  <a:lumMod val="60000"/>
                  <a:lumOff val="40000"/>
                </a:schemeClr>
              </a:solidFill>
              <a:latin typeface="Papyrus" pitchFamily="66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30455" y="2564904"/>
            <a:ext cx="9073008" cy="992552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Louis </a:t>
            </a:r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“</a:t>
            </a:r>
            <a:r>
              <a:rPr lang="en-AU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dit</a:t>
            </a:r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Le </a:t>
            </a:r>
            <a:r>
              <a:rPr lang="en-AU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Sabotier</a:t>
            </a:r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” </a:t>
            </a:r>
            <a:r>
              <a:rPr lang="en-AU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Guertin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66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9752" y="1124744"/>
            <a:ext cx="4464496" cy="47508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9667" y="3078101"/>
            <a:ext cx="64646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chemeClr val="bg1"/>
                </a:solidFill>
                <a:latin typeface="Papyrus" pitchFamily="66" charset="0"/>
              </a:rPr>
              <a:t>Bust</a:t>
            </a:r>
            <a:r>
              <a:rPr lang="fr-FR" sz="2400" b="1" dirty="0" smtClean="0">
                <a:solidFill>
                  <a:schemeClr val="bg1"/>
                </a:solidFill>
                <a:latin typeface="Papyrus" pitchFamily="66" charset="0"/>
              </a:rPr>
              <a:t> to </a:t>
            </a:r>
            <a:r>
              <a:rPr lang="fr-FR" sz="2400" b="1" dirty="0" err="1" smtClean="0">
                <a:solidFill>
                  <a:schemeClr val="bg1"/>
                </a:solidFill>
                <a:latin typeface="Papyrus" pitchFamily="66" charset="0"/>
              </a:rPr>
              <a:t>honor</a:t>
            </a:r>
            <a:r>
              <a:rPr lang="fr-FR" sz="2400" b="1" dirty="0" smtClean="0">
                <a:solidFill>
                  <a:schemeClr val="bg1"/>
                </a:solidFill>
                <a:latin typeface="Papyrus" pitchFamily="66" charset="0"/>
              </a:rPr>
              <a:t> Jérôme </a:t>
            </a:r>
            <a:r>
              <a:rPr lang="fr-FR" sz="2400" b="1" dirty="0" smtClean="0">
                <a:solidFill>
                  <a:schemeClr val="bg1"/>
                </a:solidFill>
                <a:latin typeface="Papyrus" pitchFamily="66" charset="0"/>
              </a:rPr>
              <a:t>Le Royer de la </a:t>
            </a:r>
            <a:r>
              <a:rPr lang="fr-FR" sz="2400" b="1" dirty="0" err="1" smtClean="0">
                <a:solidFill>
                  <a:schemeClr val="bg1"/>
                </a:solidFill>
                <a:latin typeface="Papyrus" pitchFamily="66" charset="0"/>
              </a:rPr>
              <a:t>Dauversière</a:t>
            </a:r>
            <a:r>
              <a:rPr lang="fr-FR" sz="2400" b="1" dirty="0" smtClean="0">
                <a:solidFill>
                  <a:schemeClr val="bg1"/>
                </a:solidFill>
                <a:latin typeface="Papyrus" pitchFamily="66" charset="0"/>
              </a:rPr>
              <a:t> </a:t>
            </a:r>
            <a:r>
              <a:rPr lang="en-AU" sz="2400" b="1" dirty="0" smtClean="0">
                <a:solidFill>
                  <a:schemeClr val="bg1"/>
                </a:solidFill>
                <a:latin typeface="Papyrus" pitchFamily="66" charset="0"/>
              </a:rPr>
              <a:t>located in the </a:t>
            </a:r>
            <a:r>
              <a:rPr lang="en-AU" sz="2400" b="1" dirty="0" err="1" smtClean="0">
                <a:solidFill>
                  <a:schemeClr val="bg1"/>
                </a:solidFill>
                <a:latin typeface="Papyrus" pitchFamily="66" charset="0"/>
              </a:rPr>
              <a:t>Parc</a:t>
            </a:r>
            <a:r>
              <a:rPr lang="en-AU" sz="2400" b="1" dirty="0" smtClean="0">
                <a:solidFill>
                  <a:schemeClr val="bg1"/>
                </a:solidFill>
                <a:latin typeface="Papyrus" pitchFamily="66" charset="0"/>
              </a:rPr>
              <a:t> </a:t>
            </a:r>
            <a:r>
              <a:rPr lang="fr-CA" sz="2400" b="1" dirty="0" smtClean="0">
                <a:solidFill>
                  <a:schemeClr val="bg1"/>
                </a:solidFill>
                <a:latin typeface="Papyrus" pitchFamily="66" charset="0"/>
              </a:rPr>
              <a:t>des </a:t>
            </a:r>
            <a:r>
              <a:rPr lang="fr-CA" sz="2400" b="1" dirty="0" smtClean="0">
                <a:solidFill>
                  <a:schemeClr val="bg1"/>
                </a:solidFill>
                <a:latin typeface="Papyrus" pitchFamily="66" charset="0"/>
              </a:rPr>
              <a:t>Carmes </a:t>
            </a:r>
            <a:r>
              <a:rPr lang="fr-CA" sz="2400" b="1" dirty="0" smtClean="0">
                <a:solidFill>
                  <a:schemeClr val="bg1"/>
                </a:solidFill>
                <a:latin typeface="Papyrus" pitchFamily="66" charset="0"/>
              </a:rPr>
              <a:t>in  </a:t>
            </a:r>
            <a:r>
              <a:rPr lang="fr-CA" sz="2400" b="1" dirty="0" smtClean="0">
                <a:solidFill>
                  <a:schemeClr val="bg1"/>
                </a:solidFill>
                <a:latin typeface="Papyrus" pitchFamily="66" charset="0"/>
              </a:rPr>
              <a:t>La Flèche</a:t>
            </a:r>
            <a:r>
              <a:rPr lang="fr-FR" sz="2400" b="1" dirty="0" smtClean="0">
                <a:solidFill>
                  <a:schemeClr val="bg1"/>
                </a:solidFill>
                <a:latin typeface="Papyrus" pitchFamily="66" charset="0"/>
              </a:rPr>
              <a:t> :</a:t>
            </a:r>
            <a:r>
              <a:rPr lang="fr-FR" sz="2400" dirty="0" smtClean="0">
                <a:solidFill>
                  <a:schemeClr val="bg1"/>
                </a:solidFill>
                <a:latin typeface="Papyrus" pitchFamily="66" charset="0"/>
              </a:rPr>
              <a:t/>
            </a:r>
            <a:br>
              <a:rPr lang="fr-FR" sz="2400" dirty="0" smtClean="0">
                <a:solidFill>
                  <a:schemeClr val="bg1"/>
                </a:solidFill>
                <a:latin typeface="Papyrus" pitchFamily="66" charset="0"/>
              </a:rPr>
            </a:br>
            <a:r>
              <a:rPr lang="fr-FR" sz="2400" dirty="0" smtClean="0">
                <a:solidFill>
                  <a:schemeClr val="bg1"/>
                </a:solidFill>
                <a:latin typeface="Papyrus" pitchFamily="66" charset="0"/>
              </a:rPr>
              <a:t>He </a:t>
            </a:r>
            <a:r>
              <a:rPr lang="fr-FR" sz="2400" dirty="0" err="1" smtClean="0">
                <a:solidFill>
                  <a:schemeClr val="bg1"/>
                </a:solidFill>
                <a:latin typeface="Papyrus" pitchFamily="66" charset="0"/>
              </a:rPr>
              <a:t>was</a:t>
            </a:r>
            <a:r>
              <a:rPr lang="fr-FR" sz="2400" dirty="0" smtClean="0">
                <a:solidFill>
                  <a:schemeClr val="bg1"/>
                </a:solidFill>
                <a:latin typeface="Papyrus" pitchFamily="66" charset="0"/>
              </a:rPr>
              <a:t> a </a:t>
            </a:r>
            <a:r>
              <a:rPr lang="fr-FR" sz="2400" dirty="0" err="1" smtClean="0">
                <a:solidFill>
                  <a:schemeClr val="bg1"/>
                </a:solidFill>
                <a:latin typeface="Papyrus" pitchFamily="66" charset="0"/>
              </a:rPr>
              <a:t>student</a:t>
            </a:r>
            <a:r>
              <a:rPr lang="fr-FR" sz="2400" dirty="0" smtClean="0">
                <a:solidFill>
                  <a:schemeClr val="bg1"/>
                </a:solidFill>
                <a:latin typeface="Papyrus" pitchFamily="66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Papyrus" pitchFamily="66" charset="0"/>
              </a:rPr>
              <a:t>at</a:t>
            </a:r>
            <a:r>
              <a:rPr lang="fr-FR" sz="2400" dirty="0" smtClean="0">
                <a:solidFill>
                  <a:schemeClr val="bg1"/>
                </a:solidFill>
                <a:latin typeface="Papyrus" pitchFamily="66" charset="0"/>
              </a:rPr>
              <a:t> the </a:t>
            </a:r>
            <a:r>
              <a:rPr lang="fr-FR" sz="2400" dirty="0" err="1" smtClean="0">
                <a:solidFill>
                  <a:schemeClr val="bg1"/>
                </a:solidFill>
                <a:latin typeface="Papyrus" pitchFamily="66" charset="0"/>
              </a:rPr>
              <a:t>Jesuit</a:t>
            </a:r>
            <a:r>
              <a:rPr lang="fr-FR" sz="2400" dirty="0" smtClean="0">
                <a:solidFill>
                  <a:schemeClr val="bg1"/>
                </a:solidFill>
                <a:latin typeface="Papyrus" pitchFamily="66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Papyrus" pitchFamily="66" charset="0"/>
              </a:rPr>
              <a:t>College</a:t>
            </a:r>
            <a:r>
              <a:rPr lang="fr-FR" sz="2400" dirty="0" smtClean="0">
                <a:solidFill>
                  <a:schemeClr val="bg1"/>
                </a:solidFill>
                <a:latin typeface="Papyrus" pitchFamily="66" charset="0"/>
              </a:rPr>
              <a:t> of La Flèche. He </a:t>
            </a:r>
            <a:r>
              <a:rPr lang="fr-FR" sz="2400" dirty="0" err="1" smtClean="0">
                <a:solidFill>
                  <a:schemeClr val="bg1"/>
                </a:solidFill>
                <a:latin typeface="Papyrus" pitchFamily="66" charset="0"/>
              </a:rPr>
              <a:t>founded</a:t>
            </a:r>
            <a:r>
              <a:rPr lang="fr-FR" sz="2400" dirty="0" smtClean="0">
                <a:solidFill>
                  <a:schemeClr val="bg1"/>
                </a:solidFill>
                <a:latin typeface="Papyrus" pitchFamily="66" charset="0"/>
              </a:rPr>
              <a:t> a </a:t>
            </a:r>
            <a:r>
              <a:rPr lang="fr-FR" sz="2400" dirty="0" err="1" smtClean="0">
                <a:solidFill>
                  <a:schemeClr val="bg1"/>
                </a:solidFill>
                <a:latin typeface="Papyrus" pitchFamily="66" charset="0"/>
              </a:rPr>
              <a:t>Hospital</a:t>
            </a:r>
            <a:r>
              <a:rPr lang="fr-FR" sz="2400" dirty="0" smtClean="0">
                <a:solidFill>
                  <a:schemeClr val="bg1"/>
                </a:solidFill>
                <a:latin typeface="Papyrus" pitchFamily="66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Papyrus" pitchFamily="66" charset="0"/>
              </a:rPr>
              <a:t>order</a:t>
            </a:r>
            <a:r>
              <a:rPr lang="fr-FR" sz="2400" dirty="0" smtClean="0">
                <a:solidFill>
                  <a:schemeClr val="bg1"/>
                </a:solidFill>
                <a:latin typeface="Papyrus" pitchFamily="66" charset="0"/>
              </a:rPr>
              <a:t> and </a:t>
            </a:r>
            <a:r>
              <a:rPr lang="fr-FR" sz="2400" dirty="0" err="1" smtClean="0">
                <a:solidFill>
                  <a:schemeClr val="bg1"/>
                </a:solidFill>
                <a:latin typeface="Papyrus" pitchFamily="66" charset="0"/>
              </a:rPr>
              <a:t>was</a:t>
            </a:r>
            <a:r>
              <a:rPr lang="fr-FR" sz="2400" dirty="0" smtClean="0">
                <a:solidFill>
                  <a:schemeClr val="bg1"/>
                </a:solidFill>
                <a:latin typeface="Papyrus" pitchFamily="66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Papyrus" pitchFamily="66" charset="0"/>
              </a:rPr>
              <a:t>later</a:t>
            </a:r>
            <a:r>
              <a:rPr lang="fr-FR" sz="2400" dirty="0" smtClean="0">
                <a:solidFill>
                  <a:schemeClr val="bg1"/>
                </a:solidFill>
                <a:latin typeface="Papyrus" pitchFamily="66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Papyrus" pitchFamily="66" charset="0"/>
              </a:rPr>
              <a:t>given</a:t>
            </a:r>
            <a:r>
              <a:rPr lang="fr-FR" sz="2400" dirty="0" smtClean="0">
                <a:solidFill>
                  <a:schemeClr val="bg1"/>
                </a:solidFill>
                <a:latin typeface="Papyrus" pitchFamily="66" charset="0"/>
              </a:rPr>
              <a:t> the right to </a:t>
            </a:r>
            <a:r>
              <a:rPr lang="fr-FR" sz="2400" dirty="0" err="1" smtClean="0">
                <a:solidFill>
                  <a:schemeClr val="bg1"/>
                </a:solidFill>
                <a:latin typeface="Papyrus" pitchFamily="66" charset="0"/>
              </a:rPr>
              <a:t>settle</a:t>
            </a:r>
            <a:r>
              <a:rPr lang="fr-FR" sz="2400" dirty="0" smtClean="0">
                <a:solidFill>
                  <a:schemeClr val="bg1"/>
                </a:solidFill>
                <a:latin typeface="Papyrus" pitchFamily="66" charset="0"/>
              </a:rPr>
              <a:t> the </a:t>
            </a:r>
            <a:r>
              <a:rPr lang="fr-FR" sz="2400" dirty="0" err="1" smtClean="0">
                <a:solidFill>
                  <a:schemeClr val="bg1"/>
                </a:solidFill>
                <a:latin typeface="Papyrus" pitchFamily="66" charset="0"/>
              </a:rPr>
              <a:t>island</a:t>
            </a:r>
            <a:r>
              <a:rPr lang="fr-FR" sz="2400" dirty="0" smtClean="0">
                <a:solidFill>
                  <a:schemeClr val="bg1"/>
                </a:solidFill>
                <a:latin typeface="Papyrus" pitchFamily="66" charset="0"/>
              </a:rPr>
              <a:t> of </a:t>
            </a:r>
            <a:r>
              <a:rPr lang="fr-FR" sz="2400" dirty="0" err="1" smtClean="0">
                <a:solidFill>
                  <a:schemeClr val="bg1"/>
                </a:solidFill>
                <a:latin typeface="Papyrus" pitchFamily="66" charset="0"/>
              </a:rPr>
              <a:t>Montreal</a:t>
            </a:r>
            <a:r>
              <a:rPr lang="fr-FR" sz="2400" dirty="0" smtClean="0">
                <a:solidFill>
                  <a:schemeClr val="bg1"/>
                </a:solidFill>
                <a:latin typeface="Papyrus" pitchFamily="66" charset="0"/>
              </a:rPr>
              <a:t> to </a:t>
            </a:r>
            <a:r>
              <a:rPr lang="fr-FR" sz="2400" dirty="0" err="1" smtClean="0">
                <a:solidFill>
                  <a:schemeClr val="bg1"/>
                </a:solidFill>
                <a:latin typeface="Papyrus" pitchFamily="66" charset="0"/>
              </a:rPr>
              <a:t>promote</a:t>
            </a:r>
            <a:r>
              <a:rPr lang="fr-FR" sz="2400" dirty="0" smtClean="0">
                <a:solidFill>
                  <a:schemeClr val="bg1"/>
                </a:solidFill>
                <a:latin typeface="Papyrus" pitchFamily="66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Papyrus" pitchFamily="66" charset="0"/>
              </a:rPr>
              <a:t>religious</a:t>
            </a:r>
            <a:r>
              <a:rPr lang="fr-FR" sz="2400" dirty="0" smtClean="0">
                <a:solidFill>
                  <a:schemeClr val="bg1"/>
                </a:solidFill>
                <a:latin typeface="Papyrus" pitchFamily="66" charset="0"/>
              </a:rPr>
              <a:t> conversion of the native population.  In 1641 </a:t>
            </a:r>
            <a:r>
              <a:rPr lang="fr-FR" sz="2400" dirty="0" err="1" smtClean="0">
                <a:solidFill>
                  <a:schemeClr val="bg1"/>
                </a:solidFill>
                <a:latin typeface="Papyrus" pitchFamily="66" charset="0"/>
              </a:rPr>
              <a:t>he</a:t>
            </a:r>
            <a:r>
              <a:rPr lang="fr-FR" sz="2400" dirty="0" smtClean="0">
                <a:solidFill>
                  <a:schemeClr val="bg1"/>
                </a:solidFill>
                <a:latin typeface="Papyrus" pitchFamily="66" charset="0"/>
              </a:rPr>
              <a:t> sent Paul de Chomedey de Maisonneuve to Nouvelle France to </a:t>
            </a:r>
            <a:r>
              <a:rPr lang="fr-FR" sz="2400" dirty="0" err="1" smtClean="0">
                <a:solidFill>
                  <a:schemeClr val="bg1"/>
                </a:solidFill>
                <a:latin typeface="Papyrus" pitchFamily="66" charset="0"/>
              </a:rPr>
              <a:t>establish</a:t>
            </a:r>
            <a:r>
              <a:rPr lang="fr-FR" sz="2400" dirty="0" smtClean="0">
                <a:solidFill>
                  <a:schemeClr val="bg1"/>
                </a:solidFill>
                <a:latin typeface="Papyrus" pitchFamily="66" charset="0"/>
              </a:rPr>
              <a:t> Ville Marie</a:t>
            </a:r>
            <a:endParaRPr lang="en-A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1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865" y="1124744"/>
            <a:ext cx="6252474" cy="46700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4988768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A </a:t>
            </a:r>
            <a:r>
              <a:rPr lang="fr-C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street</a:t>
            </a:r>
            <a:r>
              <a:rPr lang="fr-C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in La Flèche </a:t>
            </a:r>
            <a:r>
              <a:rPr lang="fr-C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was</a:t>
            </a:r>
            <a:r>
              <a:rPr lang="fr-C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name</a:t>
            </a:r>
            <a:r>
              <a:rPr lang="fr-C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in </a:t>
            </a:r>
            <a:r>
              <a:rPr lang="fr-C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honor</a:t>
            </a:r>
            <a:r>
              <a:rPr lang="fr-C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of </a:t>
            </a:r>
            <a:r>
              <a:rPr lang="fr-C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de </a:t>
            </a:r>
            <a:r>
              <a:rPr lang="fr-C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la </a:t>
            </a:r>
            <a:r>
              <a:rPr lang="fr-C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Dauversière</a:t>
            </a:r>
            <a:endParaRPr lang="en-A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70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102" y="908720"/>
            <a:ext cx="6345234" cy="48245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8281" y="980728"/>
            <a:ext cx="3767438" cy="5044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742" y="4180344"/>
            <a:ext cx="51898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The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Jesuit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College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in La Flèche,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now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a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military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college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.</a:t>
            </a:r>
          </a:p>
          <a:p>
            <a:pPr algn="ctr"/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Many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new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comers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to Nouvelle France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were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educated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there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including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Monseigneur de Laval, Nouvelle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France’s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first Bishop. </a:t>
            </a:r>
            <a:endParaRPr lang="en-A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97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052736"/>
            <a:ext cx="6336704" cy="47329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75756" y="4180344"/>
            <a:ext cx="4536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Le 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Loir 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river in La 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Flèche. 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The french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settlers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who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formed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part of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La Grande Recrue 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(the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great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recruitment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) of 1653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left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from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here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for 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Nouvelle France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including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Louis </a:t>
            </a:r>
            <a:r>
              <a:rPr lang="en-A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“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dit Le Sabotier</a:t>
            </a:r>
            <a:r>
              <a:rPr lang="en-A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”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Guertin</a:t>
            </a:r>
            <a:endParaRPr lang="en-A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76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196752"/>
            <a:ext cx="6124251" cy="4574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4663042"/>
            <a:ext cx="5256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C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  <a:p>
            <a:pPr algn="ctr"/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They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would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have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used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small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boats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such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as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these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.</a:t>
            </a:r>
            <a:endParaRPr lang="en-A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12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009" y="1124744"/>
            <a:ext cx="6264697" cy="46791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010" y="1124744"/>
            <a:ext cx="6264696" cy="46791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3728" y="4663042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The 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monument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located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in Port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Luneau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in 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La Flèche 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to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honor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the French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settlers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who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left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for 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Nouvelle France 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as part of </a:t>
            </a:r>
            <a:r>
              <a:rPr lang="en-A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‘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La 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Grande 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Recrue’  of 1653</a:t>
            </a:r>
            <a:endParaRPr lang="fr-CA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40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124744"/>
            <a:ext cx="6408712" cy="47867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5357500"/>
            <a:ext cx="5256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C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  <a:p>
            <a:pPr algn="ctr"/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The village of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Daumeray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where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Louis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Guertin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was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born</a:t>
            </a:r>
            <a:endParaRPr lang="en-A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73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052736"/>
            <a:ext cx="6156176" cy="47421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5794884"/>
            <a:ext cx="52565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C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  <a:p>
            <a:pPr algn="ctr"/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Village 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of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Daumeray</a:t>
            </a:r>
            <a:endParaRPr lang="en-A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455" y="1193154"/>
            <a:ext cx="6157129" cy="45988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5494039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Mairie 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(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town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hall) of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Daumeray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and to the right the municipal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council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 hall.</a:t>
            </a:r>
            <a:endParaRPr lang="fr-C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99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3" y="980728"/>
            <a:ext cx="6781476" cy="50651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954297"/>
            <a:ext cx="6781475" cy="5065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3728" y="5360878"/>
            <a:ext cx="5256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C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  <a:p>
            <a:pPr algn="ctr"/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Plaque 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to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honor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Louis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Guertin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that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the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Daumeray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council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put up in the municipal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council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hall in1999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.</a:t>
            </a:r>
            <a:endParaRPr lang="en-A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34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>
                <a:latin typeface="Papyrus" pitchFamily="66" charset="0"/>
              </a:rPr>
              <a:t> …First a </a:t>
            </a:r>
            <a:r>
              <a:rPr lang="en-AU" dirty="0" smtClean="0">
                <a:latin typeface="Papyrus" pitchFamily="66" charset="0"/>
              </a:rPr>
              <a:t>little</a:t>
            </a:r>
            <a:r>
              <a:rPr lang="fr-CA" dirty="0" smtClean="0">
                <a:latin typeface="Papyrus" pitchFamily="66" charset="0"/>
              </a:rPr>
              <a:t> </a:t>
            </a:r>
            <a:r>
              <a:rPr lang="en-AU" dirty="0" smtClean="0">
                <a:latin typeface="Papyrus" pitchFamily="66" charset="0"/>
              </a:rPr>
              <a:t>history</a:t>
            </a:r>
            <a:r>
              <a:rPr lang="fr-CA" dirty="0" smtClean="0">
                <a:latin typeface="Papyrus" pitchFamily="66" charset="0"/>
              </a:rPr>
              <a:t>…</a:t>
            </a:r>
            <a:endParaRPr lang="en-AU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23792"/>
          </a:xfrm>
        </p:spPr>
        <p:txBody>
          <a:bodyPr>
            <a:normAutofit fontScale="92500" lnSpcReduction="10000"/>
          </a:bodyPr>
          <a:lstStyle/>
          <a:p>
            <a:r>
              <a:rPr lang="fr-CA" dirty="0" smtClean="0">
                <a:latin typeface="Papyrus" pitchFamily="66" charset="0"/>
              </a:rPr>
              <a:t>In 1651 the new </a:t>
            </a:r>
            <a:r>
              <a:rPr lang="en-AU" dirty="0" smtClean="0">
                <a:latin typeface="Papyrus" pitchFamily="66" charset="0"/>
              </a:rPr>
              <a:t>outpost</a:t>
            </a:r>
            <a:r>
              <a:rPr lang="fr-CA" dirty="0" smtClean="0">
                <a:latin typeface="Papyrus" pitchFamily="66" charset="0"/>
              </a:rPr>
              <a:t> of </a:t>
            </a:r>
            <a:r>
              <a:rPr lang="en-AU" dirty="0" smtClean="0">
                <a:latin typeface="Papyrus" pitchFamily="66" charset="0"/>
              </a:rPr>
              <a:t>Ville</a:t>
            </a:r>
            <a:r>
              <a:rPr lang="fr-CA" dirty="0" smtClean="0">
                <a:latin typeface="Papyrus" pitchFamily="66" charset="0"/>
              </a:rPr>
              <a:t> Marie (</a:t>
            </a:r>
            <a:r>
              <a:rPr lang="fr-CA" dirty="0" err="1" smtClean="0">
                <a:latin typeface="Papyrus" pitchFamily="66" charset="0"/>
              </a:rPr>
              <a:t>Montreal</a:t>
            </a:r>
            <a:r>
              <a:rPr lang="fr-CA" dirty="0" smtClean="0">
                <a:latin typeface="Papyrus" pitchFamily="66" charset="0"/>
              </a:rPr>
              <a:t>) </a:t>
            </a:r>
            <a:r>
              <a:rPr lang="fr-CA" dirty="0" err="1" smtClean="0">
                <a:latin typeface="Papyrus" pitchFamily="66" charset="0"/>
              </a:rPr>
              <a:t>is</a:t>
            </a:r>
            <a:r>
              <a:rPr lang="fr-CA" dirty="0" smtClean="0">
                <a:latin typeface="Papyrus" pitchFamily="66" charset="0"/>
              </a:rPr>
              <a:t> on the verge of </a:t>
            </a:r>
            <a:r>
              <a:rPr lang="fr-CA" dirty="0" err="1" smtClean="0">
                <a:latin typeface="Papyrus" pitchFamily="66" charset="0"/>
              </a:rPr>
              <a:t>being</a:t>
            </a:r>
            <a:r>
              <a:rPr lang="fr-CA" dirty="0" smtClean="0">
                <a:latin typeface="Papyrus" pitchFamily="66" charset="0"/>
              </a:rPr>
              <a:t> </a:t>
            </a:r>
            <a:r>
              <a:rPr lang="en-AU" dirty="0" smtClean="0">
                <a:latin typeface="Papyrus" pitchFamily="66" charset="0"/>
              </a:rPr>
              <a:t>abandoned</a:t>
            </a:r>
            <a:r>
              <a:rPr lang="fr-CA" dirty="0" smtClean="0">
                <a:latin typeface="Papyrus" pitchFamily="66" charset="0"/>
              </a:rPr>
              <a:t>. The population </a:t>
            </a:r>
            <a:r>
              <a:rPr lang="fr-CA" dirty="0" err="1" smtClean="0">
                <a:latin typeface="Papyrus" pitchFamily="66" charset="0"/>
              </a:rPr>
              <a:t>is</a:t>
            </a:r>
            <a:r>
              <a:rPr lang="fr-CA" dirty="0" smtClean="0">
                <a:latin typeface="Papyrus" pitchFamily="66" charset="0"/>
              </a:rPr>
              <a:t> </a:t>
            </a:r>
            <a:r>
              <a:rPr lang="fr-CA" dirty="0" err="1" smtClean="0">
                <a:latin typeface="Papyrus" pitchFamily="66" charset="0"/>
              </a:rPr>
              <a:t>reduced</a:t>
            </a:r>
            <a:r>
              <a:rPr lang="fr-CA" dirty="0" smtClean="0">
                <a:latin typeface="Papyrus" pitchFamily="66" charset="0"/>
              </a:rPr>
              <a:t> to </a:t>
            </a:r>
            <a:r>
              <a:rPr lang="fr-CA" dirty="0" err="1" smtClean="0">
                <a:latin typeface="Papyrus" pitchFamily="66" charset="0"/>
              </a:rPr>
              <a:t>only</a:t>
            </a:r>
            <a:r>
              <a:rPr lang="fr-CA" dirty="0" smtClean="0">
                <a:latin typeface="Papyrus" pitchFamily="66" charset="0"/>
              </a:rPr>
              <a:t> 50 </a:t>
            </a:r>
            <a:r>
              <a:rPr lang="en-AU" dirty="0" smtClean="0">
                <a:latin typeface="Papyrus" pitchFamily="66" charset="0"/>
              </a:rPr>
              <a:t>inhabitants</a:t>
            </a:r>
            <a:r>
              <a:rPr lang="fr-CA" dirty="0" smtClean="0">
                <a:latin typeface="Papyrus" pitchFamily="66" charset="0"/>
              </a:rPr>
              <a:t> and the Iroquois </a:t>
            </a:r>
            <a:r>
              <a:rPr lang="en-AU" dirty="0" smtClean="0">
                <a:latin typeface="Papyrus" pitchFamily="66" charset="0"/>
              </a:rPr>
              <a:t>Indians</a:t>
            </a:r>
            <a:r>
              <a:rPr lang="fr-CA" dirty="0" smtClean="0">
                <a:latin typeface="Papyrus" pitchFamily="66" charset="0"/>
              </a:rPr>
              <a:t> are </a:t>
            </a:r>
            <a:r>
              <a:rPr lang="fr-CA" dirty="0" err="1" smtClean="0">
                <a:latin typeface="Papyrus" pitchFamily="66" charset="0"/>
              </a:rPr>
              <a:t>constantly</a:t>
            </a:r>
            <a:r>
              <a:rPr lang="fr-CA" dirty="0" smtClean="0">
                <a:latin typeface="Papyrus" pitchFamily="66" charset="0"/>
              </a:rPr>
              <a:t> </a:t>
            </a:r>
            <a:r>
              <a:rPr lang="en-AU" dirty="0" smtClean="0">
                <a:latin typeface="Papyrus" pitchFamily="66" charset="0"/>
              </a:rPr>
              <a:t>attacking. It’s within this context that Governor Paul de </a:t>
            </a:r>
            <a:r>
              <a:rPr lang="en-AU" dirty="0" err="1" smtClean="0">
                <a:latin typeface="Papyrus" pitchFamily="66" charset="0"/>
              </a:rPr>
              <a:t>Chomedey</a:t>
            </a:r>
            <a:r>
              <a:rPr lang="en-AU" dirty="0" smtClean="0">
                <a:latin typeface="Papyrus" pitchFamily="66" charset="0"/>
              </a:rPr>
              <a:t> de </a:t>
            </a:r>
            <a:r>
              <a:rPr lang="en-AU" dirty="0" err="1" smtClean="0">
                <a:latin typeface="Papyrus" pitchFamily="66" charset="0"/>
              </a:rPr>
              <a:t>Maisonneuve</a:t>
            </a:r>
            <a:r>
              <a:rPr lang="en-AU" dirty="0" smtClean="0">
                <a:latin typeface="Papyrus" pitchFamily="66" charset="0"/>
              </a:rPr>
              <a:t> leave for France with the goal of bringing back at </a:t>
            </a:r>
            <a:r>
              <a:rPr lang="en-AU" dirty="0" smtClean="0">
                <a:latin typeface="Papyrus" pitchFamily="66" charset="0"/>
              </a:rPr>
              <a:t>least </a:t>
            </a:r>
            <a:r>
              <a:rPr lang="en-AU" dirty="0" smtClean="0">
                <a:latin typeface="Papyrus" pitchFamily="66" charset="0"/>
              </a:rPr>
              <a:t>100 men to save Ville Marie and in doing so saving Nouvelle France </a:t>
            </a:r>
          </a:p>
          <a:p>
            <a:r>
              <a:rPr lang="fr-CA" dirty="0" err="1" smtClean="0">
                <a:latin typeface="Papyrus" pitchFamily="66" charset="0"/>
              </a:rPr>
              <a:t>With</a:t>
            </a:r>
            <a:r>
              <a:rPr lang="fr-CA" dirty="0" smtClean="0">
                <a:latin typeface="Papyrus" pitchFamily="66" charset="0"/>
              </a:rPr>
              <a:t> the help </a:t>
            </a:r>
            <a:r>
              <a:rPr lang="fr-CA" dirty="0" err="1" smtClean="0">
                <a:latin typeface="Papyrus" pitchFamily="66" charset="0"/>
              </a:rPr>
              <a:t>ofJérôme</a:t>
            </a:r>
            <a:r>
              <a:rPr lang="fr-CA" dirty="0" smtClean="0">
                <a:latin typeface="Papyrus" pitchFamily="66" charset="0"/>
              </a:rPr>
              <a:t> le Royer de la </a:t>
            </a:r>
            <a:r>
              <a:rPr lang="fr-CA" dirty="0" err="1" smtClean="0">
                <a:latin typeface="Papyrus" pitchFamily="66" charset="0"/>
              </a:rPr>
              <a:t>Dauversière</a:t>
            </a:r>
            <a:r>
              <a:rPr lang="fr-CA" dirty="0">
                <a:latin typeface="Papyrus" pitchFamily="66" charset="0"/>
              </a:rPr>
              <a:t> </a:t>
            </a:r>
            <a:r>
              <a:rPr lang="fr-CA" dirty="0" err="1" smtClean="0">
                <a:latin typeface="Papyrus" pitchFamily="66" charset="0"/>
              </a:rPr>
              <a:t>he</a:t>
            </a:r>
            <a:r>
              <a:rPr lang="fr-CA" dirty="0" smtClean="0">
                <a:latin typeface="Papyrus" pitchFamily="66" charset="0"/>
              </a:rPr>
              <a:t> </a:t>
            </a:r>
            <a:r>
              <a:rPr lang="fr-CA" dirty="0" err="1" smtClean="0">
                <a:latin typeface="Papyrus" pitchFamily="66" charset="0"/>
              </a:rPr>
              <a:t>signs</a:t>
            </a:r>
            <a:r>
              <a:rPr lang="fr-CA" dirty="0" smtClean="0">
                <a:latin typeface="Papyrus" pitchFamily="66" charset="0"/>
              </a:rPr>
              <a:t> up153 men to a </a:t>
            </a:r>
            <a:r>
              <a:rPr lang="fr-CA" dirty="0" err="1" smtClean="0">
                <a:latin typeface="Papyrus" pitchFamily="66" charset="0"/>
              </a:rPr>
              <a:t>contract</a:t>
            </a:r>
            <a:r>
              <a:rPr lang="fr-CA" dirty="0" smtClean="0">
                <a:latin typeface="Papyrus" pitchFamily="66" charset="0"/>
              </a:rPr>
              <a:t> of 3 to 5 </a:t>
            </a:r>
            <a:r>
              <a:rPr lang="fr-CA" dirty="0" err="1" smtClean="0">
                <a:latin typeface="Papyrus" pitchFamily="66" charset="0"/>
              </a:rPr>
              <a:t>years</a:t>
            </a:r>
            <a:r>
              <a:rPr lang="fr-CA" dirty="0" smtClean="0">
                <a:latin typeface="Papyrus" pitchFamily="66" charset="0"/>
              </a:rPr>
              <a:t>. Most of </a:t>
            </a:r>
            <a:r>
              <a:rPr lang="fr-CA" dirty="0" err="1" smtClean="0">
                <a:latin typeface="Papyrus" pitchFamily="66" charset="0"/>
              </a:rPr>
              <a:t>these</a:t>
            </a:r>
            <a:r>
              <a:rPr lang="fr-CA" dirty="0" smtClean="0">
                <a:latin typeface="Papyrus" pitchFamily="66" charset="0"/>
              </a:rPr>
              <a:t> new </a:t>
            </a:r>
            <a:r>
              <a:rPr lang="fr-CA" dirty="0" err="1" smtClean="0">
                <a:latin typeface="Papyrus" pitchFamily="66" charset="0"/>
              </a:rPr>
              <a:t>recruits</a:t>
            </a:r>
            <a:r>
              <a:rPr lang="fr-CA" dirty="0" smtClean="0">
                <a:latin typeface="Papyrus" pitchFamily="66" charset="0"/>
              </a:rPr>
              <a:t> </a:t>
            </a:r>
            <a:r>
              <a:rPr lang="fr-CA" dirty="0" err="1" smtClean="0">
                <a:latin typeface="Papyrus" pitchFamily="66" charset="0"/>
              </a:rPr>
              <a:t>including</a:t>
            </a:r>
            <a:r>
              <a:rPr lang="fr-CA" dirty="0" smtClean="0">
                <a:latin typeface="Papyrus" pitchFamily="66" charset="0"/>
              </a:rPr>
              <a:t> Louis </a:t>
            </a:r>
            <a:r>
              <a:rPr lang="fr-CA" dirty="0" err="1" smtClean="0">
                <a:latin typeface="Papyrus" pitchFamily="66" charset="0"/>
              </a:rPr>
              <a:t>Guertin</a:t>
            </a:r>
            <a:r>
              <a:rPr lang="fr-CA" dirty="0" smtClean="0">
                <a:latin typeface="Papyrus" pitchFamily="66" charset="0"/>
              </a:rPr>
              <a:t> come </a:t>
            </a:r>
            <a:r>
              <a:rPr lang="fr-CA" dirty="0" err="1" smtClean="0">
                <a:latin typeface="Papyrus" pitchFamily="66" charset="0"/>
              </a:rPr>
              <a:t>from</a:t>
            </a:r>
            <a:r>
              <a:rPr lang="fr-CA" dirty="0" smtClean="0">
                <a:latin typeface="Papyrus" pitchFamily="66" charset="0"/>
              </a:rPr>
              <a:t> the </a:t>
            </a:r>
            <a:r>
              <a:rPr lang="fr-CA" dirty="0" err="1" smtClean="0">
                <a:latin typeface="Papyrus" pitchFamily="66" charset="0"/>
              </a:rPr>
              <a:t>region</a:t>
            </a:r>
            <a:r>
              <a:rPr lang="fr-CA" dirty="0" smtClean="0">
                <a:latin typeface="Papyrus" pitchFamily="66" charset="0"/>
              </a:rPr>
              <a:t> of La Flèche in the Loire </a:t>
            </a:r>
            <a:r>
              <a:rPr lang="fr-CA" dirty="0" err="1" smtClean="0">
                <a:latin typeface="Papyrus" pitchFamily="66" charset="0"/>
              </a:rPr>
              <a:t>valley</a:t>
            </a:r>
            <a:r>
              <a:rPr lang="fr-CA" dirty="0" smtClean="0">
                <a:latin typeface="Papyrus" pitchFamily="66" charset="0"/>
              </a:rPr>
              <a:t>.</a:t>
            </a:r>
          </a:p>
          <a:p>
            <a:r>
              <a:rPr lang="fr-CA" dirty="0" smtClean="0">
                <a:latin typeface="Papyrus" pitchFamily="66" charset="0"/>
              </a:rPr>
              <a:t>Of these153 men 50 </a:t>
            </a:r>
            <a:r>
              <a:rPr lang="en-AU" dirty="0" smtClean="0">
                <a:latin typeface="Papyrus" pitchFamily="66" charset="0"/>
              </a:rPr>
              <a:t>will not show up at the time of departure</a:t>
            </a:r>
            <a:r>
              <a:rPr lang="fr-CA" dirty="0" smtClean="0">
                <a:latin typeface="Papyrus" pitchFamily="66" charset="0"/>
              </a:rPr>
              <a:t>.</a:t>
            </a:r>
          </a:p>
          <a:p>
            <a:endParaRPr lang="fr-CA" dirty="0" smtClean="0">
              <a:latin typeface="Papyrus" pitchFamily="66" charset="0"/>
            </a:endParaRPr>
          </a:p>
          <a:p>
            <a:endParaRPr lang="en-AU" dirty="0"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58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279" y="858473"/>
            <a:ext cx="3385030" cy="50690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617" y="893595"/>
            <a:ext cx="6598768" cy="5033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7522" y="5517232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Daumeray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town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hall’s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birth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death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and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marriage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registers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.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Some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date back the the16</a:t>
            </a:r>
            <a:r>
              <a:rPr lang="fr-CA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th </a:t>
            </a:r>
            <a:r>
              <a:rPr lang="fr-CA" sz="2400" baseline="30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century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.</a:t>
            </a:r>
            <a:endParaRPr lang="en-A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34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163192"/>
            <a:ext cx="6333623" cy="45670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3728" y="5360878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Louis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Guertin’s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birht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register</a:t>
            </a:r>
            <a:endParaRPr lang="fr-CA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  <a:p>
            <a:pPr algn="ctr"/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28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June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1625.</a:t>
            </a:r>
            <a:endParaRPr lang="en-A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21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652" y="959680"/>
            <a:ext cx="6624736" cy="49481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5360878"/>
            <a:ext cx="5256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C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  <a:p>
            <a:pPr algn="ctr"/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What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a feeling to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be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holding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such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a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historic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document!</a:t>
            </a:r>
            <a:endParaRPr lang="en-A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9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052736"/>
            <a:ext cx="6500148" cy="48550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5360878"/>
            <a:ext cx="5256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C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  <a:p>
            <a:pPr algn="ctr"/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St-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Martin’s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church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in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Daumeray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where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Louis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Guertin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was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baptised</a:t>
            </a:r>
            <a:endParaRPr lang="en-A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89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836712"/>
            <a:ext cx="4120895" cy="55172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9939" y="5360878"/>
            <a:ext cx="4968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C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  <a:p>
            <a:pPr algn="ctr"/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Inside St-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Martin’s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church</a:t>
            </a:r>
            <a:endParaRPr lang="en-A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87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042539"/>
            <a:ext cx="6804248" cy="50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2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196752"/>
            <a:ext cx="6516216" cy="4867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5011341"/>
            <a:ext cx="52565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C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  <a:p>
            <a:pPr algn="ctr"/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The 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village 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of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Parcé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-sur-Sarthe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north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of 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La Flèche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where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Louis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Guertin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was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living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at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the time of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his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departure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for 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Nouvelle France</a:t>
            </a:r>
            <a:endParaRPr lang="en-A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35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980728"/>
            <a:ext cx="3798193" cy="5085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5360878"/>
            <a:ext cx="5256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C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  <a:p>
            <a:pPr algn="ctr"/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St-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Pierre’s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tower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in the center of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Parcé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-sur-Sarthe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.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Built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 in the12</a:t>
            </a:r>
            <a:r>
              <a:rPr lang="fr-CA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th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century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.</a:t>
            </a:r>
            <a:endParaRPr lang="en-A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4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052736"/>
            <a:ext cx="6948264" cy="5189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5688491"/>
            <a:ext cx="5256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C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  <a:p>
            <a:pPr algn="ctr"/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The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old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water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mill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on the Sarthe river in </a:t>
            </a:r>
            <a:r>
              <a:rPr lang="fr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Parcè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-sur-Sarthe.</a:t>
            </a:r>
            <a:endParaRPr lang="en-A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34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6" b="99143" l="4953" r="976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1211172"/>
            <a:ext cx="5213703" cy="4303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750359" y="1778004"/>
            <a:ext cx="41044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0" dirty="0" smtClean="0">
                <a:latin typeface="Edwardian Script ITC" pitchFamily="66" charset="0"/>
              </a:rPr>
              <a:t>Fin</a:t>
            </a:r>
            <a:endParaRPr lang="en-AU" sz="20000" dirty="0"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37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2704"/>
          </a:xfrm>
        </p:spPr>
        <p:txBody>
          <a:bodyPr/>
          <a:lstStyle/>
          <a:p>
            <a:pPr algn="ctr"/>
            <a:r>
              <a:rPr lang="fr-CA" dirty="0" smtClean="0"/>
              <a:t> </a:t>
            </a:r>
            <a:r>
              <a:rPr lang="fr-CA" dirty="0" smtClean="0">
                <a:latin typeface="Papyrus" pitchFamily="66" charset="0"/>
              </a:rPr>
              <a:t> …a </a:t>
            </a:r>
            <a:r>
              <a:rPr lang="fr-CA" dirty="0" err="1" smtClean="0">
                <a:latin typeface="Papyrus" pitchFamily="66" charset="0"/>
              </a:rPr>
              <a:t>little</a:t>
            </a:r>
            <a:r>
              <a:rPr lang="fr-CA" dirty="0" smtClean="0">
                <a:latin typeface="Papyrus" pitchFamily="66" charset="0"/>
              </a:rPr>
              <a:t> more…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994528"/>
          </a:xfrm>
        </p:spPr>
        <p:txBody>
          <a:bodyPr>
            <a:normAutofit fontScale="77500" lnSpcReduction="20000"/>
          </a:bodyPr>
          <a:lstStyle/>
          <a:p>
            <a:r>
              <a:rPr lang="fr-CA" dirty="0" smtClean="0">
                <a:latin typeface="Papyrus" pitchFamily="66" charset="0"/>
              </a:rPr>
              <a:t>14 </a:t>
            </a:r>
            <a:r>
              <a:rPr lang="fr-CA" dirty="0" err="1" smtClean="0">
                <a:latin typeface="Papyrus" pitchFamily="66" charset="0"/>
              </a:rPr>
              <a:t>women</a:t>
            </a:r>
            <a:r>
              <a:rPr lang="fr-CA" dirty="0" smtClean="0">
                <a:latin typeface="Papyrus" pitchFamily="66" charset="0"/>
              </a:rPr>
              <a:t> </a:t>
            </a:r>
            <a:r>
              <a:rPr lang="fr-CA" dirty="0" err="1" smtClean="0">
                <a:latin typeface="Papyrus" pitchFamily="66" charset="0"/>
              </a:rPr>
              <a:t>were</a:t>
            </a:r>
            <a:r>
              <a:rPr lang="fr-CA" dirty="0" smtClean="0">
                <a:latin typeface="Papyrus" pitchFamily="66" charset="0"/>
              </a:rPr>
              <a:t> </a:t>
            </a:r>
            <a:r>
              <a:rPr lang="fr-CA" dirty="0" err="1" smtClean="0">
                <a:latin typeface="Papyrus" pitchFamily="66" charset="0"/>
              </a:rPr>
              <a:t>also</a:t>
            </a:r>
            <a:r>
              <a:rPr lang="fr-CA" dirty="0" smtClean="0">
                <a:latin typeface="Papyrus" pitchFamily="66" charset="0"/>
              </a:rPr>
              <a:t> part of the voyage </a:t>
            </a:r>
            <a:r>
              <a:rPr lang="fr-CA" dirty="0" err="1" smtClean="0">
                <a:latin typeface="Papyrus" pitchFamily="66" charset="0"/>
              </a:rPr>
              <a:t>including</a:t>
            </a:r>
            <a:r>
              <a:rPr lang="fr-CA" dirty="0" smtClean="0">
                <a:latin typeface="Papyrus" pitchFamily="66" charset="0"/>
              </a:rPr>
              <a:t>  3 </a:t>
            </a:r>
            <a:r>
              <a:rPr lang="fr-CA" dirty="0" err="1" smtClean="0">
                <a:latin typeface="Papyrus" pitchFamily="66" charset="0"/>
              </a:rPr>
              <a:t>nuns</a:t>
            </a:r>
            <a:r>
              <a:rPr lang="fr-CA" dirty="0" smtClean="0">
                <a:latin typeface="Papyrus" pitchFamily="66" charset="0"/>
              </a:rPr>
              <a:t>. Marguerite Bourgeoys </a:t>
            </a:r>
            <a:r>
              <a:rPr lang="fr-CA" dirty="0" err="1" smtClean="0">
                <a:latin typeface="Papyrus" pitchFamily="66" charset="0"/>
              </a:rPr>
              <a:t>was</a:t>
            </a:r>
            <a:r>
              <a:rPr lang="fr-CA" dirty="0" smtClean="0">
                <a:latin typeface="Papyrus" pitchFamily="66" charset="0"/>
              </a:rPr>
              <a:t> one of </a:t>
            </a:r>
            <a:r>
              <a:rPr lang="fr-CA" dirty="0" err="1" smtClean="0">
                <a:latin typeface="Papyrus" pitchFamily="66" charset="0"/>
              </a:rPr>
              <a:t>them</a:t>
            </a:r>
            <a:r>
              <a:rPr lang="fr-CA" dirty="0" smtClean="0">
                <a:latin typeface="Papyrus" pitchFamily="66" charset="0"/>
              </a:rPr>
              <a:t>. </a:t>
            </a:r>
            <a:r>
              <a:rPr lang="fr-CA" dirty="0" err="1" smtClean="0">
                <a:latin typeface="Papyrus" pitchFamily="66" charset="0"/>
              </a:rPr>
              <a:t>She</a:t>
            </a:r>
            <a:r>
              <a:rPr lang="fr-CA" dirty="0" smtClean="0">
                <a:latin typeface="Papyrus" pitchFamily="66" charset="0"/>
              </a:rPr>
              <a:t> </a:t>
            </a:r>
            <a:r>
              <a:rPr lang="fr-CA" dirty="0" err="1" smtClean="0">
                <a:latin typeface="Papyrus" pitchFamily="66" charset="0"/>
              </a:rPr>
              <a:t>became</a:t>
            </a:r>
            <a:r>
              <a:rPr lang="fr-CA" dirty="0" smtClean="0">
                <a:latin typeface="Papyrus" pitchFamily="66" charset="0"/>
              </a:rPr>
              <a:t> Ville-Marie  first </a:t>
            </a:r>
            <a:r>
              <a:rPr lang="fr-CA" dirty="0" err="1" smtClean="0">
                <a:latin typeface="Papyrus" pitchFamily="66" charset="0"/>
              </a:rPr>
              <a:t>school</a:t>
            </a:r>
            <a:r>
              <a:rPr lang="fr-CA" dirty="0" smtClean="0">
                <a:latin typeface="Papyrus" pitchFamily="66" charset="0"/>
              </a:rPr>
              <a:t> </a:t>
            </a:r>
            <a:r>
              <a:rPr lang="fr-CA" dirty="0" err="1" smtClean="0">
                <a:latin typeface="Papyrus" pitchFamily="66" charset="0"/>
              </a:rPr>
              <a:t>teacher</a:t>
            </a:r>
            <a:r>
              <a:rPr lang="fr-CA" dirty="0" smtClean="0">
                <a:latin typeface="Papyrus" pitchFamily="66" charset="0"/>
              </a:rPr>
              <a:t> and </a:t>
            </a:r>
            <a:r>
              <a:rPr lang="fr-CA" dirty="0" err="1" smtClean="0">
                <a:latin typeface="Papyrus" pitchFamily="66" charset="0"/>
              </a:rPr>
              <a:t>she</a:t>
            </a:r>
            <a:r>
              <a:rPr lang="fr-CA" dirty="0" smtClean="0">
                <a:latin typeface="Papyrus" pitchFamily="66" charset="0"/>
              </a:rPr>
              <a:t> </a:t>
            </a:r>
            <a:r>
              <a:rPr lang="fr-CA" dirty="0" err="1" smtClean="0">
                <a:latin typeface="Papyrus" pitchFamily="66" charset="0"/>
              </a:rPr>
              <a:t>cared</a:t>
            </a:r>
            <a:r>
              <a:rPr lang="fr-CA" dirty="0" smtClean="0">
                <a:latin typeface="Papyrus" pitchFamily="66" charset="0"/>
              </a:rPr>
              <a:t> for the </a:t>
            </a:r>
            <a:r>
              <a:rPr lang="fr-CA" dirty="0" err="1" smtClean="0">
                <a:latin typeface="Papyrus" pitchFamily="66" charset="0"/>
              </a:rPr>
              <a:t>sick</a:t>
            </a:r>
            <a:r>
              <a:rPr lang="fr-CA" dirty="0" smtClean="0">
                <a:latin typeface="Papyrus" pitchFamily="66" charset="0"/>
              </a:rPr>
              <a:t> and the </a:t>
            </a:r>
            <a:r>
              <a:rPr lang="fr-CA" dirty="0" err="1" smtClean="0">
                <a:latin typeface="Papyrus" pitchFamily="66" charset="0"/>
              </a:rPr>
              <a:t>elderly</a:t>
            </a:r>
            <a:r>
              <a:rPr lang="fr-CA" dirty="0" smtClean="0">
                <a:latin typeface="Papyrus" pitchFamily="66" charset="0"/>
              </a:rPr>
              <a:t>. </a:t>
            </a:r>
            <a:r>
              <a:rPr lang="fr-CA" dirty="0" err="1" smtClean="0">
                <a:latin typeface="Papyrus" pitchFamily="66" charset="0"/>
              </a:rPr>
              <a:t>She</a:t>
            </a:r>
            <a:r>
              <a:rPr lang="fr-CA" dirty="0" smtClean="0">
                <a:latin typeface="Papyrus" pitchFamily="66" charset="0"/>
              </a:rPr>
              <a:t> </a:t>
            </a:r>
            <a:r>
              <a:rPr lang="fr-CA" dirty="0" err="1" smtClean="0">
                <a:latin typeface="Papyrus" pitchFamily="66" charset="0"/>
              </a:rPr>
              <a:t>founded</a:t>
            </a:r>
            <a:r>
              <a:rPr lang="fr-CA" dirty="0" smtClean="0">
                <a:latin typeface="Papyrus" pitchFamily="66" charset="0"/>
              </a:rPr>
              <a:t> a </a:t>
            </a:r>
            <a:r>
              <a:rPr lang="fr-CA" dirty="0" err="1" smtClean="0">
                <a:latin typeface="Papyrus" pitchFamily="66" charset="0"/>
              </a:rPr>
              <a:t>religious</a:t>
            </a:r>
            <a:r>
              <a:rPr lang="fr-CA" dirty="0" smtClean="0">
                <a:latin typeface="Papyrus" pitchFamily="66" charset="0"/>
              </a:rPr>
              <a:t> </a:t>
            </a:r>
            <a:r>
              <a:rPr lang="fr-CA" dirty="0" err="1" smtClean="0">
                <a:latin typeface="Papyrus" pitchFamily="66" charset="0"/>
              </a:rPr>
              <a:t>order</a:t>
            </a:r>
            <a:r>
              <a:rPr lang="fr-CA" dirty="0" smtClean="0">
                <a:latin typeface="Papyrus" pitchFamily="66" charset="0"/>
              </a:rPr>
              <a:t>: the </a:t>
            </a:r>
            <a:r>
              <a:rPr lang="fr-CA" dirty="0" err="1" smtClean="0">
                <a:latin typeface="Papyrus" pitchFamily="66" charset="0"/>
              </a:rPr>
              <a:t>Congregation</a:t>
            </a:r>
            <a:r>
              <a:rPr lang="fr-CA" dirty="0" smtClean="0">
                <a:latin typeface="Papyrus" pitchFamily="66" charset="0"/>
              </a:rPr>
              <a:t> of Notre-Dame and in 1982 </a:t>
            </a:r>
            <a:r>
              <a:rPr lang="fr-CA" dirty="0" err="1" smtClean="0">
                <a:latin typeface="Papyrus" pitchFamily="66" charset="0"/>
              </a:rPr>
              <a:t>was</a:t>
            </a:r>
            <a:r>
              <a:rPr lang="fr-CA" dirty="0" smtClean="0">
                <a:latin typeface="Papyrus" pitchFamily="66" charset="0"/>
              </a:rPr>
              <a:t> </a:t>
            </a:r>
            <a:r>
              <a:rPr lang="fr-CA" dirty="0" err="1" smtClean="0">
                <a:latin typeface="Papyrus" pitchFamily="66" charset="0"/>
              </a:rPr>
              <a:t>canonised</a:t>
            </a:r>
            <a:r>
              <a:rPr lang="fr-CA" dirty="0" smtClean="0">
                <a:latin typeface="Papyrus" pitchFamily="66" charset="0"/>
              </a:rPr>
              <a:t> </a:t>
            </a:r>
            <a:r>
              <a:rPr lang="fr-CA" dirty="0" err="1" smtClean="0">
                <a:latin typeface="Papyrus" pitchFamily="66" charset="0"/>
              </a:rPr>
              <a:t>becoming</a:t>
            </a:r>
            <a:r>
              <a:rPr lang="fr-CA" dirty="0" smtClean="0">
                <a:latin typeface="Papyrus" pitchFamily="66" charset="0"/>
              </a:rPr>
              <a:t> </a:t>
            </a:r>
            <a:r>
              <a:rPr lang="fr-CA" dirty="0" err="1" smtClean="0">
                <a:latin typeface="Papyrus" pitchFamily="66" charset="0"/>
              </a:rPr>
              <a:t>Canada’s</a:t>
            </a:r>
            <a:r>
              <a:rPr lang="fr-CA" dirty="0" smtClean="0">
                <a:latin typeface="Papyrus" pitchFamily="66" charset="0"/>
              </a:rPr>
              <a:t> first </a:t>
            </a:r>
            <a:r>
              <a:rPr lang="fr-CA" dirty="0" err="1" smtClean="0">
                <a:latin typeface="Papyrus" pitchFamily="66" charset="0"/>
              </a:rPr>
              <a:t>female</a:t>
            </a:r>
            <a:r>
              <a:rPr lang="fr-CA" dirty="0" smtClean="0">
                <a:latin typeface="Papyrus" pitchFamily="66" charset="0"/>
              </a:rPr>
              <a:t> saint.</a:t>
            </a:r>
          </a:p>
          <a:p>
            <a:r>
              <a:rPr lang="fr-CA" dirty="0" smtClean="0">
                <a:latin typeface="Papyrus" pitchFamily="66" charset="0"/>
              </a:rPr>
              <a:t>The men </a:t>
            </a:r>
            <a:r>
              <a:rPr lang="fr-CA" dirty="0" err="1" smtClean="0">
                <a:latin typeface="Papyrus" pitchFamily="66" charset="0"/>
              </a:rPr>
              <a:t>from</a:t>
            </a:r>
            <a:r>
              <a:rPr lang="fr-CA" dirty="0" smtClean="0">
                <a:latin typeface="Papyrus" pitchFamily="66" charset="0"/>
              </a:rPr>
              <a:t> La Flèche </a:t>
            </a:r>
            <a:r>
              <a:rPr lang="fr-CA" dirty="0" err="1" smtClean="0">
                <a:latin typeface="Papyrus" pitchFamily="66" charset="0"/>
              </a:rPr>
              <a:t>left</a:t>
            </a:r>
            <a:r>
              <a:rPr lang="fr-CA" dirty="0" smtClean="0">
                <a:latin typeface="Papyrus" pitchFamily="66" charset="0"/>
              </a:rPr>
              <a:t> on </a:t>
            </a:r>
            <a:r>
              <a:rPr lang="fr-CA" dirty="0" err="1" smtClean="0">
                <a:latin typeface="Papyrus" pitchFamily="66" charset="0"/>
              </a:rPr>
              <a:t>small</a:t>
            </a:r>
            <a:r>
              <a:rPr lang="fr-CA" dirty="0" smtClean="0">
                <a:latin typeface="Papyrus" pitchFamily="66" charset="0"/>
              </a:rPr>
              <a:t> </a:t>
            </a:r>
            <a:r>
              <a:rPr lang="fr-CA" dirty="0" err="1" smtClean="0">
                <a:latin typeface="Papyrus" pitchFamily="66" charset="0"/>
              </a:rPr>
              <a:t>boats</a:t>
            </a:r>
            <a:r>
              <a:rPr lang="fr-CA" dirty="0" smtClean="0">
                <a:latin typeface="Papyrus" pitchFamily="66" charset="0"/>
              </a:rPr>
              <a:t> </a:t>
            </a:r>
            <a:r>
              <a:rPr lang="fr-CA" dirty="0" err="1" smtClean="0">
                <a:latin typeface="Papyrus" pitchFamily="66" charset="0"/>
              </a:rPr>
              <a:t>from</a:t>
            </a:r>
            <a:r>
              <a:rPr lang="fr-CA" dirty="0" smtClean="0">
                <a:latin typeface="Papyrus" pitchFamily="66" charset="0"/>
              </a:rPr>
              <a:t> the Le Loir river to </a:t>
            </a:r>
            <a:r>
              <a:rPr lang="fr-CA" dirty="0" err="1" smtClean="0">
                <a:latin typeface="Papyrus" pitchFamily="66" charset="0"/>
              </a:rPr>
              <a:t>join</a:t>
            </a:r>
            <a:r>
              <a:rPr lang="fr-CA" dirty="0" smtClean="0">
                <a:latin typeface="Papyrus" pitchFamily="66" charset="0"/>
              </a:rPr>
              <a:t> the </a:t>
            </a:r>
            <a:r>
              <a:rPr lang="fr-CA" dirty="0" err="1" smtClean="0">
                <a:latin typeface="Papyrus" pitchFamily="66" charset="0"/>
              </a:rPr>
              <a:t>others</a:t>
            </a:r>
            <a:r>
              <a:rPr lang="fr-CA" dirty="0" smtClean="0">
                <a:latin typeface="Papyrus" pitchFamily="66" charset="0"/>
              </a:rPr>
              <a:t> </a:t>
            </a:r>
            <a:r>
              <a:rPr lang="fr-CA" dirty="0" err="1" smtClean="0">
                <a:latin typeface="Papyrus" pitchFamily="66" charset="0"/>
              </a:rPr>
              <a:t>at</a:t>
            </a:r>
            <a:r>
              <a:rPr lang="fr-CA" dirty="0" smtClean="0">
                <a:latin typeface="Papyrus" pitchFamily="66" charset="0"/>
              </a:rPr>
              <a:t> Saint-Nazaire (</a:t>
            </a:r>
            <a:r>
              <a:rPr lang="fr-CA" dirty="0" err="1" smtClean="0">
                <a:latin typeface="Papyrus" pitchFamily="66" charset="0"/>
              </a:rPr>
              <a:t>west</a:t>
            </a:r>
            <a:r>
              <a:rPr lang="fr-CA" dirty="0" smtClean="0">
                <a:latin typeface="Papyrus" pitchFamily="66" charset="0"/>
              </a:rPr>
              <a:t> of Anger on the Atlantic </a:t>
            </a:r>
            <a:r>
              <a:rPr lang="fr-CA" dirty="0" err="1" smtClean="0">
                <a:latin typeface="Papyrus" pitchFamily="66" charset="0"/>
              </a:rPr>
              <a:t>ocean</a:t>
            </a:r>
            <a:r>
              <a:rPr lang="fr-CA" dirty="0" smtClean="0">
                <a:latin typeface="Papyrus" pitchFamily="66" charset="0"/>
              </a:rPr>
              <a:t>) </a:t>
            </a:r>
            <a:r>
              <a:rPr lang="fr-CA" dirty="0" err="1" smtClean="0">
                <a:latin typeface="Papyrus" pitchFamily="66" charset="0"/>
              </a:rPr>
              <a:t>They</a:t>
            </a:r>
            <a:r>
              <a:rPr lang="fr-CA" dirty="0" smtClean="0">
                <a:latin typeface="Papyrus" pitchFamily="66" charset="0"/>
              </a:rPr>
              <a:t> </a:t>
            </a:r>
            <a:r>
              <a:rPr lang="fr-CA" dirty="0" err="1" smtClean="0">
                <a:latin typeface="Papyrus" pitchFamily="66" charset="0"/>
              </a:rPr>
              <a:t>boarded</a:t>
            </a:r>
            <a:r>
              <a:rPr lang="fr-CA" dirty="0" smtClean="0">
                <a:latin typeface="Papyrus" pitchFamily="66" charset="0"/>
              </a:rPr>
              <a:t> the </a:t>
            </a:r>
            <a:r>
              <a:rPr lang="fr-CA" dirty="0" err="1" smtClean="0">
                <a:latin typeface="Papyrus" pitchFamily="66" charset="0"/>
              </a:rPr>
              <a:t>ship</a:t>
            </a:r>
            <a:r>
              <a:rPr lang="fr-CA" dirty="0" smtClean="0">
                <a:latin typeface="Papyrus" pitchFamily="66" charset="0"/>
              </a:rPr>
              <a:t> Saint-Nicolas-de-Nantes.</a:t>
            </a:r>
          </a:p>
          <a:p>
            <a:r>
              <a:rPr lang="fr-CA" dirty="0" smtClean="0">
                <a:latin typeface="Papyrus" pitchFamily="66" charset="0"/>
              </a:rPr>
              <a:t> The </a:t>
            </a:r>
            <a:r>
              <a:rPr lang="fr-CA" dirty="0" err="1" smtClean="0">
                <a:latin typeface="Papyrus" pitchFamily="66" charset="0"/>
              </a:rPr>
              <a:t>ship</a:t>
            </a:r>
            <a:r>
              <a:rPr lang="fr-CA" dirty="0" smtClean="0">
                <a:latin typeface="Papyrus" pitchFamily="66" charset="0"/>
              </a:rPr>
              <a:t> </a:t>
            </a:r>
            <a:r>
              <a:rPr lang="fr-CA" dirty="0" err="1" smtClean="0">
                <a:latin typeface="Papyrus" pitchFamily="66" charset="0"/>
              </a:rPr>
              <a:t>left</a:t>
            </a:r>
            <a:r>
              <a:rPr lang="fr-CA" dirty="0" smtClean="0">
                <a:latin typeface="Papyrus" pitchFamily="66" charset="0"/>
              </a:rPr>
              <a:t> port on the 20th of </a:t>
            </a:r>
            <a:r>
              <a:rPr lang="fr-CA" dirty="0" err="1" smtClean="0">
                <a:latin typeface="Papyrus" pitchFamily="66" charset="0"/>
              </a:rPr>
              <a:t>June</a:t>
            </a:r>
            <a:r>
              <a:rPr lang="fr-CA" dirty="0" smtClean="0">
                <a:latin typeface="Papyrus" pitchFamily="66" charset="0"/>
              </a:rPr>
              <a:t> 1653.</a:t>
            </a:r>
          </a:p>
          <a:p>
            <a:r>
              <a:rPr lang="fr-CA" dirty="0" smtClean="0">
                <a:latin typeface="Papyrus" pitchFamily="66" charset="0"/>
              </a:rPr>
              <a:t> </a:t>
            </a:r>
            <a:r>
              <a:rPr lang="fr-CA" dirty="0" err="1" smtClean="0">
                <a:latin typeface="Papyrus" pitchFamily="66" charset="0"/>
              </a:rPr>
              <a:t>They</a:t>
            </a:r>
            <a:r>
              <a:rPr lang="fr-CA" dirty="0" smtClean="0">
                <a:latin typeface="Papyrus" pitchFamily="66" charset="0"/>
              </a:rPr>
              <a:t> </a:t>
            </a:r>
            <a:r>
              <a:rPr lang="fr-CA" dirty="0" err="1" smtClean="0">
                <a:latin typeface="Papyrus" pitchFamily="66" charset="0"/>
              </a:rPr>
              <a:t>arrived</a:t>
            </a:r>
            <a:r>
              <a:rPr lang="fr-CA" dirty="0" smtClean="0">
                <a:latin typeface="Papyrus" pitchFamily="66" charset="0"/>
              </a:rPr>
              <a:t> </a:t>
            </a:r>
            <a:r>
              <a:rPr lang="fr-CA" dirty="0" err="1" smtClean="0">
                <a:latin typeface="Papyrus" pitchFamily="66" charset="0"/>
              </a:rPr>
              <a:t>at</a:t>
            </a:r>
            <a:r>
              <a:rPr lang="fr-CA" dirty="0" smtClean="0">
                <a:latin typeface="Papyrus" pitchFamily="66" charset="0"/>
              </a:rPr>
              <a:t> Ville Marie on the16th Novembre 1653 </a:t>
            </a:r>
            <a:r>
              <a:rPr lang="fr-CA" dirty="0" err="1" smtClean="0">
                <a:latin typeface="Papyrus" pitchFamily="66" charset="0"/>
              </a:rPr>
              <a:t>after</a:t>
            </a:r>
            <a:r>
              <a:rPr lang="fr-CA" dirty="0" smtClean="0">
                <a:latin typeface="Papyrus" pitchFamily="66" charset="0"/>
              </a:rPr>
              <a:t> a 2 </a:t>
            </a:r>
            <a:r>
              <a:rPr lang="fr-CA" dirty="0" err="1" smtClean="0">
                <a:latin typeface="Papyrus" pitchFamily="66" charset="0"/>
              </a:rPr>
              <a:t>month</a:t>
            </a:r>
            <a:r>
              <a:rPr lang="fr-CA" dirty="0" smtClean="0">
                <a:latin typeface="Papyrus" pitchFamily="66" charset="0"/>
              </a:rPr>
              <a:t> </a:t>
            </a:r>
            <a:r>
              <a:rPr lang="en-AU" dirty="0" smtClean="0">
                <a:latin typeface="Papyrus" pitchFamily="66" charset="0"/>
              </a:rPr>
              <a:t>stopover</a:t>
            </a:r>
            <a:r>
              <a:rPr lang="fr-CA" dirty="0" smtClean="0">
                <a:latin typeface="Papyrus" pitchFamily="66" charset="0"/>
              </a:rPr>
              <a:t> </a:t>
            </a:r>
            <a:r>
              <a:rPr lang="fr-CA" dirty="0" err="1" smtClean="0">
                <a:latin typeface="Papyrus" pitchFamily="66" charset="0"/>
              </a:rPr>
              <a:t>at</a:t>
            </a:r>
            <a:r>
              <a:rPr lang="fr-CA" dirty="0" smtClean="0">
                <a:latin typeface="Papyrus" pitchFamily="66" charset="0"/>
              </a:rPr>
              <a:t>  Québec.</a:t>
            </a:r>
          </a:p>
          <a:p>
            <a:endParaRPr lang="fr-CA" dirty="0" smtClean="0">
              <a:latin typeface="Papyrus" pitchFamily="66" charset="0"/>
            </a:endParaRPr>
          </a:p>
          <a:p>
            <a:r>
              <a:rPr lang="en-AU" dirty="0" smtClean="0">
                <a:latin typeface="Papyrus" pitchFamily="66" charset="0"/>
              </a:rPr>
              <a:t>“</a:t>
            </a:r>
            <a:r>
              <a:rPr lang="en-AU" dirty="0" err="1" smtClean="0">
                <a:latin typeface="Papyrus" pitchFamily="66" charset="0"/>
              </a:rPr>
              <a:t>Ces</a:t>
            </a:r>
            <a:r>
              <a:rPr lang="en-AU" dirty="0" smtClean="0">
                <a:latin typeface="Papyrus" pitchFamily="66" charset="0"/>
              </a:rPr>
              <a:t> cent </a:t>
            </a:r>
            <a:r>
              <a:rPr lang="en-AU" dirty="0" err="1" smtClean="0">
                <a:latin typeface="Papyrus" pitchFamily="66" charset="0"/>
              </a:rPr>
              <a:t>hommes</a:t>
            </a:r>
            <a:r>
              <a:rPr lang="en-AU" dirty="0" smtClean="0">
                <a:latin typeface="Papyrus" pitchFamily="66" charset="0"/>
              </a:rPr>
              <a:t> </a:t>
            </a:r>
            <a:r>
              <a:rPr lang="en-AU" dirty="0" err="1" smtClean="0">
                <a:latin typeface="Papyrus" pitchFamily="66" charset="0"/>
              </a:rPr>
              <a:t>ont</a:t>
            </a:r>
            <a:r>
              <a:rPr lang="en-AU" dirty="0" smtClean="0">
                <a:latin typeface="Papyrus" pitchFamily="66" charset="0"/>
              </a:rPr>
              <a:t> </a:t>
            </a:r>
            <a:r>
              <a:rPr lang="en-AU" dirty="0" err="1" smtClean="0">
                <a:latin typeface="Papyrus" pitchFamily="66" charset="0"/>
              </a:rPr>
              <a:t>sauv</a:t>
            </a:r>
            <a:r>
              <a:rPr lang="fr-CA" dirty="0" smtClean="0">
                <a:latin typeface="Papyrus" pitchFamily="66" charset="0"/>
              </a:rPr>
              <a:t>é l’île de Montréal et tout le Canada aussi</a:t>
            </a:r>
            <a:r>
              <a:rPr lang="en-AU" dirty="0" smtClean="0">
                <a:latin typeface="Papyrus" pitchFamily="66" charset="0"/>
              </a:rPr>
              <a:t>”   ( These hundred men saved Montreal Island and all of Canada as well ) A quote from Marquis de </a:t>
            </a:r>
            <a:r>
              <a:rPr lang="en-AU" dirty="0" err="1" smtClean="0">
                <a:latin typeface="Papyrus" pitchFamily="66" charset="0"/>
              </a:rPr>
              <a:t>Denonville</a:t>
            </a:r>
            <a:r>
              <a:rPr lang="en-AU" dirty="0" smtClean="0">
                <a:latin typeface="Papyrus" pitchFamily="66" charset="0"/>
              </a:rPr>
              <a:t>  Governor of Nouvelle France 1685-1689.</a:t>
            </a:r>
            <a:endParaRPr lang="fr-CA" dirty="0" smtClean="0">
              <a:latin typeface="Papyrus" pitchFamily="66" charset="0"/>
            </a:endParaRPr>
          </a:p>
          <a:p>
            <a:endParaRPr lang="fr-CA" dirty="0" smtClean="0">
              <a:latin typeface="Papyrus" pitchFamily="66" charset="0"/>
            </a:endParaRPr>
          </a:p>
          <a:p>
            <a:endParaRPr lang="en-AU" dirty="0"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33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pPr algn="ctr"/>
            <a:r>
              <a:rPr lang="fr-CA" dirty="0" smtClean="0">
                <a:latin typeface="Papyrus" pitchFamily="66" charset="0"/>
              </a:rPr>
              <a:t>…Louis </a:t>
            </a:r>
            <a:r>
              <a:rPr lang="fr-CA" dirty="0" err="1" smtClean="0">
                <a:latin typeface="Papyrus" pitchFamily="66" charset="0"/>
              </a:rPr>
              <a:t>Guertin</a:t>
            </a:r>
            <a:r>
              <a:rPr lang="fr-CA" dirty="0" smtClean="0">
                <a:latin typeface="Papyrus" pitchFamily="66" charset="0"/>
              </a:rPr>
              <a:t>…</a:t>
            </a:r>
            <a:endParaRPr lang="en-AU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fr-CA" dirty="0" smtClean="0">
                <a:latin typeface="Papyrus" pitchFamily="66" charset="0"/>
              </a:rPr>
              <a:t>Louis </a:t>
            </a:r>
            <a:r>
              <a:rPr lang="en-AU" dirty="0" smtClean="0">
                <a:latin typeface="Papyrus" pitchFamily="66" charset="0"/>
              </a:rPr>
              <a:t>“</a:t>
            </a:r>
            <a:r>
              <a:rPr lang="en-AU" dirty="0" err="1" smtClean="0">
                <a:latin typeface="Papyrus" pitchFamily="66" charset="0"/>
              </a:rPr>
              <a:t>dit</a:t>
            </a:r>
            <a:r>
              <a:rPr lang="en-AU" dirty="0" smtClean="0">
                <a:latin typeface="Papyrus" pitchFamily="66" charset="0"/>
              </a:rPr>
              <a:t> le </a:t>
            </a:r>
            <a:r>
              <a:rPr lang="en-AU" dirty="0" err="1" smtClean="0">
                <a:latin typeface="Papyrus" pitchFamily="66" charset="0"/>
              </a:rPr>
              <a:t>Sabotier</a:t>
            </a:r>
            <a:r>
              <a:rPr lang="en-AU" dirty="0" smtClean="0">
                <a:latin typeface="Papyrus" pitchFamily="66" charset="0"/>
              </a:rPr>
              <a:t>” </a:t>
            </a:r>
            <a:r>
              <a:rPr lang="en-AU" dirty="0" err="1" smtClean="0">
                <a:latin typeface="Papyrus" pitchFamily="66" charset="0"/>
              </a:rPr>
              <a:t>Guertin</a:t>
            </a:r>
            <a:r>
              <a:rPr lang="en-AU" dirty="0" smtClean="0">
                <a:latin typeface="Papyrus" pitchFamily="66" charset="0"/>
              </a:rPr>
              <a:t> was born and baptised in the</a:t>
            </a:r>
            <a:r>
              <a:rPr lang="fr-CA" dirty="0" smtClean="0">
                <a:latin typeface="Papyrus" pitchFamily="66" charset="0"/>
              </a:rPr>
              <a:t> village of </a:t>
            </a:r>
            <a:r>
              <a:rPr lang="fr-CA" dirty="0" err="1" smtClean="0">
                <a:latin typeface="Papyrus" pitchFamily="66" charset="0"/>
              </a:rPr>
              <a:t>Daumeray</a:t>
            </a:r>
            <a:r>
              <a:rPr lang="fr-CA" dirty="0" smtClean="0">
                <a:latin typeface="Papyrus" pitchFamily="66" charset="0"/>
              </a:rPr>
              <a:t> </a:t>
            </a:r>
            <a:r>
              <a:rPr lang="fr-CA" dirty="0" err="1" smtClean="0">
                <a:latin typeface="Papyrus" pitchFamily="66" charset="0"/>
              </a:rPr>
              <a:t>near</a:t>
            </a:r>
            <a:r>
              <a:rPr lang="fr-CA" dirty="0" smtClean="0">
                <a:latin typeface="Papyrus" pitchFamily="66" charset="0"/>
              </a:rPr>
              <a:t> La Flèche on the 28th </a:t>
            </a:r>
            <a:r>
              <a:rPr lang="fr-CA" dirty="0" err="1" smtClean="0">
                <a:latin typeface="Papyrus" pitchFamily="66" charset="0"/>
              </a:rPr>
              <a:t>ofJune</a:t>
            </a:r>
            <a:r>
              <a:rPr lang="fr-CA" dirty="0" smtClean="0">
                <a:latin typeface="Papyrus" pitchFamily="66" charset="0"/>
              </a:rPr>
              <a:t> 1625. Son of Louis </a:t>
            </a:r>
            <a:r>
              <a:rPr lang="fr-CA" dirty="0" err="1" smtClean="0">
                <a:latin typeface="Papyrus" pitchFamily="66" charset="0"/>
              </a:rPr>
              <a:t>Guertin</a:t>
            </a:r>
            <a:r>
              <a:rPr lang="fr-CA" dirty="0" smtClean="0">
                <a:latin typeface="Papyrus" pitchFamily="66" charset="0"/>
              </a:rPr>
              <a:t> and  Georgine Le Duc.</a:t>
            </a:r>
          </a:p>
          <a:p>
            <a:r>
              <a:rPr lang="fr-CA" dirty="0" err="1" smtClean="0">
                <a:latin typeface="Papyrus" pitchFamily="66" charset="0"/>
              </a:rPr>
              <a:t>At</a:t>
            </a:r>
            <a:r>
              <a:rPr lang="fr-CA" dirty="0" smtClean="0">
                <a:latin typeface="Papyrus" pitchFamily="66" charset="0"/>
              </a:rPr>
              <a:t> the time of </a:t>
            </a:r>
            <a:r>
              <a:rPr lang="fr-CA" dirty="0" err="1" smtClean="0">
                <a:latin typeface="Papyrus" pitchFamily="66" charset="0"/>
              </a:rPr>
              <a:t>his</a:t>
            </a:r>
            <a:r>
              <a:rPr lang="fr-CA" dirty="0" smtClean="0">
                <a:latin typeface="Papyrus" pitchFamily="66" charset="0"/>
              </a:rPr>
              <a:t> </a:t>
            </a:r>
            <a:r>
              <a:rPr lang="fr-CA" dirty="0" err="1" smtClean="0">
                <a:latin typeface="Papyrus" pitchFamily="66" charset="0"/>
              </a:rPr>
              <a:t>departure</a:t>
            </a:r>
            <a:r>
              <a:rPr lang="fr-CA" dirty="0" smtClean="0">
                <a:latin typeface="Papyrus" pitchFamily="66" charset="0"/>
              </a:rPr>
              <a:t> for Ville-Marie </a:t>
            </a:r>
            <a:r>
              <a:rPr lang="fr-CA" dirty="0" err="1" smtClean="0">
                <a:latin typeface="Papyrus" pitchFamily="66" charset="0"/>
              </a:rPr>
              <a:t>he</a:t>
            </a:r>
            <a:r>
              <a:rPr lang="fr-CA" dirty="0" smtClean="0">
                <a:latin typeface="Papyrus" pitchFamily="66" charset="0"/>
              </a:rPr>
              <a:t> </a:t>
            </a:r>
            <a:r>
              <a:rPr lang="fr-CA" dirty="0" err="1" smtClean="0">
                <a:latin typeface="Papyrus" pitchFamily="66" charset="0"/>
              </a:rPr>
              <a:t>was</a:t>
            </a:r>
            <a:r>
              <a:rPr lang="fr-CA" dirty="0" smtClean="0">
                <a:latin typeface="Papyrus" pitchFamily="66" charset="0"/>
              </a:rPr>
              <a:t> living in </a:t>
            </a:r>
            <a:r>
              <a:rPr lang="fr-CA" dirty="0" err="1" smtClean="0">
                <a:latin typeface="Papyrus" pitchFamily="66" charset="0"/>
              </a:rPr>
              <a:t>Parcé</a:t>
            </a:r>
            <a:r>
              <a:rPr lang="fr-CA" dirty="0" smtClean="0">
                <a:latin typeface="Papyrus" pitchFamily="66" charset="0"/>
              </a:rPr>
              <a:t>-sur-Sarthe </a:t>
            </a:r>
            <a:r>
              <a:rPr lang="fr-CA" dirty="0" err="1" smtClean="0">
                <a:latin typeface="Papyrus" pitchFamily="66" charset="0"/>
              </a:rPr>
              <a:t>just</a:t>
            </a:r>
            <a:r>
              <a:rPr lang="fr-CA" dirty="0" smtClean="0">
                <a:latin typeface="Papyrus" pitchFamily="66" charset="0"/>
              </a:rPr>
              <a:t> </a:t>
            </a:r>
            <a:r>
              <a:rPr lang="fr-CA" dirty="0" err="1" smtClean="0">
                <a:latin typeface="Papyrus" pitchFamily="66" charset="0"/>
              </a:rPr>
              <a:t>north</a:t>
            </a:r>
            <a:r>
              <a:rPr lang="fr-CA" dirty="0" smtClean="0">
                <a:latin typeface="Papyrus" pitchFamily="66" charset="0"/>
              </a:rPr>
              <a:t> of La Flèche.</a:t>
            </a:r>
          </a:p>
          <a:p>
            <a:r>
              <a:rPr lang="fr-CA" dirty="0" smtClean="0">
                <a:latin typeface="Papyrus" pitchFamily="66" charset="0"/>
              </a:rPr>
              <a:t>Louis </a:t>
            </a:r>
            <a:r>
              <a:rPr lang="fr-CA" dirty="0" err="1" smtClean="0">
                <a:latin typeface="Papyrus" pitchFamily="66" charset="0"/>
              </a:rPr>
              <a:t>married</a:t>
            </a:r>
            <a:r>
              <a:rPr lang="fr-CA" dirty="0" smtClean="0">
                <a:latin typeface="Papyrus" pitchFamily="66" charset="0"/>
              </a:rPr>
              <a:t> Élisabeth </a:t>
            </a:r>
            <a:r>
              <a:rPr lang="fr-CA" dirty="0" err="1" smtClean="0">
                <a:latin typeface="Papyrus" pitchFamily="66" charset="0"/>
              </a:rPr>
              <a:t>LeCamus</a:t>
            </a:r>
            <a:r>
              <a:rPr lang="fr-CA" dirty="0" smtClean="0">
                <a:latin typeface="Papyrus" pitchFamily="66" charset="0"/>
              </a:rPr>
              <a:t> on the 26th of </a:t>
            </a:r>
            <a:r>
              <a:rPr lang="fr-CA" dirty="0" err="1" smtClean="0">
                <a:latin typeface="Papyrus" pitchFamily="66" charset="0"/>
              </a:rPr>
              <a:t>October</a:t>
            </a:r>
            <a:r>
              <a:rPr lang="fr-CA" dirty="0" smtClean="0">
                <a:latin typeface="Papyrus" pitchFamily="66" charset="0"/>
              </a:rPr>
              <a:t> 1659 </a:t>
            </a:r>
            <a:r>
              <a:rPr lang="fr-CA" dirty="0" err="1" smtClean="0">
                <a:latin typeface="Papyrus" pitchFamily="66" charset="0"/>
              </a:rPr>
              <a:t>at</a:t>
            </a:r>
            <a:r>
              <a:rPr lang="fr-CA" dirty="0" smtClean="0">
                <a:latin typeface="Papyrus" pitchFamily="66" charset="0"/>
              </a:rPr>
              <a:t> Ville-Marie. Together they had11 </a:t>
            </a:r>
            <a:r>
              <a:rPr lang="fr-CA" dirty="0" err="1" smtClean="0">
                <a:latin typeface="Papyrus" pitchFamily="66" charset="0"/>
              </a:rPr>
              <a:t>childrens</a:t>
            </a:r>
            <a:r>
              <a:rPr lang="fr-CA" dirty="0" smtClean="0">
                <a:latin typeface="Papyrus" pitchFamily="66" charset="0"/>
              </a:rPr>
              <a:t>. </a:t>
            </a:r>
          </a:p>
          <a:p>
            <a:r>
              <a:rPr lang="fr-CA" dirty="0" smtClean="0">
                <a:latin typeface="Papyrus" pitchFamily="66" charset="0"/>
              </a:rPr>
              <a:t>Louis </a:t>
            </a:r>
            <a:r>
              <a:rPr lang="fr-CA" dirty="0" err="1" smtClean="0">
                <a:latin typeface="Papyrus" pitchFamily="66" charset="0"/>
              </a:rPr>
              <a:t>died</a:t>
            </a:r>
            <a:r>
              <a:rPr lang="fr-CA" dirty="0" smtClean="0">
                <a:latin typeface="Papyrus" pitchFamily="66" charset="0"/>
              </a:rPr>
              <a:t> and </a:t>
            </a:r>
            <a:r>
              <a:rPr lang="fr-CA" dirty="0" err="1" smtClean="0">
                <a:latin typeface="Papyrus" pitchFamily="66" charset="0"/>
              </a:rPr>
              <a:t>was</a:t>
            </a:r>
            <a:r>
              <a:rPr lang="fr-CA" dirty="0" smtClean="0">
                <a:latin typeface="Papyrus" pitchFamily="66" charset="0"/>
              </a:rPr>
              <a:t> </a:t>
            </a:r>
            <a:r>
              <a:rPr lang="fr-CA" dirty="0" err="1" smtClean="0">
                <a:latin typeface="Papyrus" pitchFamily="66" charset="0"/>
              </a:rPr>
              <a:t>buried</a:t>
            </a:r>
            <a:r>
              <a:rPr lang="fr-CA" dirty="0" smtClean="0">
                <a:latin typeface="Papyrus" pitchFamily="66" charset="0"/>
              </a:rPr>
              <a:t> </a:t>
            </a:r>
            <a:r>
              <a:rPr lang="fr-CA" dirty="0" err="1" smtClean="0">
                <a:latin typeface="Papyrus" pitchFamily="66" charset="0"/>
              </a:rPr>
              <a:t>at</a:t>
            </a:r>
            <a:r>
              <a:rPr lang="fr-CA" dirty="0" smtClean="0">
                <a:latin typeface="Papyrus" pitchFamily="66" charset="0"/>
              </a:rPr>
              <a:t> Pointe-aux-Trembles, </a:t>
            </a:r>
            <a:r>
              <a:rPr lang="fr-CA" dirty="0" err="1" smtClean="0">
                <a:latin typeface="Papyrus" pitchFamily="66" charset="0"/>
              </a:rPr>
              <a:t>Quebec,Canada</a:t>
            </a:r>
            <a:r>
              <a:rPr lang="fr-CA" dirty="0" smtClean="0">
                <a:latin typeface="Papyrus" pitchFamily="66" charset="0"/>
              </a:rPr>
              <a:t> on the 8th of </a:t>
            </a:r>
            <a:r>
              <a:rPr lang="fr-CA" dirty="0" err="1" smtClean="0">
                <a:latin typeface="Papyrus" pitchFamily="66" charset="0"/>
              </a:rPr>
              <a:t>December</a:t>
            </a:r>
            <a:r>
              <a:rPr lang="fr-CA" dirty="0" smtClean="0">
                <a:latin typeface="Papyrus" pitchFamily="66" charset="0"/>
              </a:rPr>
              <a:t> 1687.</a:t>
            </a:r>
          </a:p>
          <a:p>
            <a:r>
              <a:rPr lang="fr-CA" dirty="0" smtClean="0">
                <a:latin typeface="Papyrus" pitchFamily="66" charset="0"/>
              </a:rPr>
              <a:t>Louis and Élisabeth are responsable </a:t>
            </a:r>
            <a:r>
              <a:rPr lang="fr-CA" dirty="0" smtClean="0">
                <a:latin typeface="Papyrus" pitchFamily="66" charset="0"/>
              </a:rPr>
              <a:t>for all </a:t>
            </a:r>
            <a:r>
              <a:rPr lang="fr-CA" dirty="0" smtClean="0">
                <a:latin typeface="Papyrus" pitchFamily="66" charset="0"/>
              </a:rPr>
              <a:t>the </a:t>
            </a:r>
            <a:r>
              <a:rPr lang="fr-CA" dirty="0" err="1" smtClean="0">
                <a:latin typeface="Papyrus" pitchFamily="66" charset="0"/>
              </a:rPr>
              <a:t>Guertin</a:t>
            </a:r>
            <a:r>
              <a:rPr lang="fr-CA" dirty="0" smtClean="0">
                <a:latin typeface="Papyrus" pitchFamily="66" charset="0"/>
              </a:rPr>
              <a:t> in </a:t>
            </a:r>
            <a:r>
              <a:rPr lang="fr-CA" dirty="0" err="1" smtClean="0">
                <a:latin typeface="Papyrus" pitchFamily="66" charset="0"/>
              </a:rPr>
              <a:t>North</a:t>
            </a:r>
            <a:r>
              <a:rPr lang="fr-CA" dirty="0" smtClean="0">
                <a:latin typeface="Papyrus" pitchFamily="66" charset="0"/>
              </a:rPr>
              <a:t> </a:t>
            </a:r>
            <a:r>
              <a:rPr lang="fr-CA" dirty="0" err="1" smtClean="0">
                <a:latin typeface="Papyrus" pitchFamily="66" charset="0"/>
              </a:rPr>
              <a:t>America</a:t>
            </a:r>
            <a:r>
              <a:rPr lang="fr-CA" dirty="0" smtClean="0">
                <a:latin typeface="Papyrus" pitchFamily="66" charset="0"/>
              </a:rPr>
              <a:t> (and </a:t>
            </a:r>
            <a:r>
              <a:rPr lang="fr-CA" dirty="0" err="1" smtClean="0">
                <a:latin typeface="Papyrus" pitchFamily="66" charset="0"/>
              </a:rPr>
              <a:t>Australia</a:t>
            </a:r>
            <a:r>
              <a:rPr lang="fr-CA" dirty="0" smtClean="0">
                <a:latin typeface="Papyrus" pitchFamily="66" charset="0"/>
              </a:rPr>
              <a:t>).</a:t>
            </a:r>
            <a:endParaRPr lang="en-AU" dirty="0"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26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547040"/>
            <a:ext cx="5382753" cy="3945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915" y="0"/>
            <a:ext cx="7318075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04395" y="2636911"/>
            <a:ext cx="547525" cy="4471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6948264" y="2583800"/>
            <a:ext cx="936104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4347052" y="2492896"/>
            <a:ext cx="936104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/>
          <p:cNvSpPr/>
          <p:nvPr/>
        </p:nvSpPr>
        <p:spPr>
          <a:xfrm>
            <a:off x="5868144" y="662666"/>
            <a:ext cx="936104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665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7 L -0.03194 -0.0377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5040560"/>
          </a:xfrm>
        </p:spPr>
        <p:txBody>
          <a:bodyPr>
            <a:noAutofit/>
          </a:bodyPr>
          <a:lstStyle/>
          <a:p>
            <a:pPr algn="ctr"/>
            <a:r>
              <a:rPr lang="fr-CA" sz="5400" dirty="0" smtClean="0">
                <a:latin typeface="Papyrus" pitchFamily="66" charset="0"/>
              </a:rPr>
              <a:t>So </a:t>
            </a:r>
            <a:r>
              <a:rPr lang="fr-CA" sz="5400" dirty="0" err="1" smtClean="0">
                <a:latin typeface="Papyrus" pitchFamily="66" charset="0"/>
              </a:rPr>
              <a:t>here</a:t>
            </a:r>
            <a:r>
              <a:rPr lang="fr-CA" sz="5400" dirty="0" smtClean="0">
                <a:latin typeface="Papyrus" pitchFamily="66" charset="0"/>
              </a:rPr>
              <a:t> </a:t>
            </a:r>
            <a:r>
              <a:rPr lang="fr-CA" sz="5400" dirty="0" err="1" smtClean="0">
                <a:latin typeface="Papyrus" pitchFamily="66" charset="0"/>
              </a:rPr>
              <a:t>is</a:t>
            </a:r>
            <a:r>
              <a:rPr lang="fr-CA" sz="5400" dirty="0" smtClean="0">
                <a:latin typeface="Papyrus" pitchFamily="66" charset="0"/>
              </a:rPr>
              <a:t> a </a:t>
            </a:r>
            <a:r>
              <a:rPr lang="fr-CA" sz="5400" dirty="0" err="1" smtClean="0">
                <a:latin typeface="Papyrus" pitchFamily="66" charset="0"/>
              </a:rPr>
              <a:t>snapshot</a:t>
            </a:r>
            <a:r>
              <a:rPr lang="fr-CA" sz="5400" dirty="0" smtClean="0">
                <a:latin typeface="Papyrus" pitchFamily="66" charset="0"/>
              </a:rPr>
              <a:t> of </a:t>
            </a:r>
            <a:r>
              <a:rPr lang="fr-CA" sz="5400" dirty="0" err="1" smtClean="0">
                <a:latin typeface="Papyrus" pitchFamily="66" charset="0"/>
              </a:rPr>
              <a:t>my</a:t>
            </a:r>
            <a:r>
              <a:rPr lang="fr-CA" sz="5400" dirty="0" smtClean="0">
                <a:latin typeface="Papyrus" pitchFamily="66" charset="0"/>
              </a:rPr>
              <a:t> </a:t>
            </a:r>
            <a:r>
              <a:rPr lang="fr-CA" sz="5400" dirty="0" err="1" smtClean="0">
                <a:latin typeface="Papyrus" pitchFamily="66" charset="0"/>
              </a:rPr>
              <a:t>discovery</a:t>
            </a:r>
            <a:r>
              <a:rPr lang="fr-CA" sz="5400" dirty="0" smtClean="0">
                <a:latin typeface="Papyrus" pitchFamily="66" charset="0"/>
              </a:rPr>
              <a:t> in </a:t>
            </a:r>
            <a:r>
              <a:rPr lang="fr-CA" sz="5400" dirty="0" err="1" smtClean="0">
                <a:latin typeface="Papyrus" pitchFamily="66" charset="0"/>
              </a:rPr>
              <a:t>my</a:t>
            </a:r>
            <a:r>
              <a:rPr lang="fr-CA" sz="5400" dirty="0" smtClean="0">
                <a:latin typeface="Papyrus" pitchFamily="66" charset="0"/>
              </a:rPr>
              <a:t> </a:t>
            </a:r>
            <a:r>
              <a:rPr lang="fr-CA" sz="5400" dirty="0" err="1" smtClean="0">
                <a:latin typeface="Papyrus" pitchFamily="66" charset="0"/>
              </a:rPr>
              <a:t>ancestor’s</a:t>
            </a:r>
            <a:r>
              <a:rPr lang="fr-CA" sz="5400" dirty="0" smtClean="0">
                <a:latin typeface="Papyrus" pitchFamily="66" charset="0"/>
              </a:rPr>
              <a:t> country in Mai 2012</a:t>
            </a:r>
            <a:br>
              <a:rPr lang="fr-CA" sz="5400" dirty="0" smtClean="0">
                <a:latin typeface="Papyrus" pitchFamily="66" charset="0"/>
              </a:rPr>
            </a:br>
            <a:r>
              <a:rPr lang="fr-CA" sz="5400" dirty="0" smtClean="0">
                <a:latin typeface="Papyrus" pitchFamily="66" charset="0"/>
              </a:rPr>
              <a:t/>
            </a:r>
            <a:br>
              <a:rPr lang="fr-CA" sz="5400" dirty="0" smtClean="0">
                <a:latin typeface="Papyrus" pitchFamily="66" charset="0"/>
              </a:rPr>
            </a:br>
            <a:r>
              <a:rPr lang="en-AU" sz="5400" dirty="0" smtClean="0">
                <a:latin typeface="Papyrus" pitchFamily="66" charset="0"/>
              </a:rPr>
              <a:t>Pascal</a:t>
            </a:r>
            <a:endParaRPr lang="en-AU" sz="5400" dirty="0"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94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124744"/>
            <a:ext cx="6169451" cy="4590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15616" y="5229200"/>
            <a:ext cx="7092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La </a:t>
            </a:r>
            <a:r>
              <a:rPr lang="fr-C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Flèche’s</a:t>
            </a:r>
            <a:r>
              <a:rPr lang="fr-C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Town</a:t>
            </a:r>
            <a:r>
              <a:rPr lang="fr-C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Hall in the Loire </a:t>
            </a:r>
            <a:r>
              <a:rPr lang="fr-C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Valley</a:t>
            </a:r>
            <a:r>
              <a:rPr lang="fr-C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. </a:t>
            </a:r>
            <a:r>
              <a:rPr lang="fr-C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We</a:t>
            </a:r>
            <a:r>
              <a:rPr lang="fr-C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can</a:t>
            </a:r>
            <a:r>
              <a:rPr lang="fr-C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see</a:t>
            </a:r>
            <a:r>
              <a:rPr lang="fr-C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the Québec and Canada flags</a:t>
            </a:r>
            <a:endParaRPr lang="en-A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45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124744"/>
            <a:ext cx="6264695" cy="4608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6764" y="5875476"/>
            <a:ext cx="5142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La </a:t>
            </a:r>
            <a:r>
              <a:rPr lang="fr-CA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Flèche’s</a:t>
            </a:r>
            <a:r>
              <a:rPr lang="fr-C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town</a:t>
            </a:r>
            <a:r>
              <a:rPr lang="fr-C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square</a:t>
            </a:r>
            <a:endParaRPr lang="en-A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1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668" y="1052736"/>
            <a:ext cx="6245503" cy="4664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2100" y="4611231"/>
            <a:ext cx="65826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CA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  <a:p>
            <a:pPr algn="ctr"/>
            <a:r>
              <a:rPr lang="fr-C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Montréal Boulevard </a:t>
            </a:r>
            <a:r>
              <a:rPr lang="fr-C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is</a:t>
            </a:r>
            <a:r>
              <a:rPr lang="fr-C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one of the main </a:t>
            </a:r>
            <a:r>
              <a:rPr lang="fr-C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roads</a:t>
            </a:r>
            <a:r>
              <a:rPr lang="fr-C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in </a:t>
            </a:r>
            <a:r>
              <a:rPr lang="fr-C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downtown</a:t>
            </a:r>
            <a:r>
              <a:rPr lang="fr-C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La Flèche. </a:t>
            </a:r>
            <a:r>
              <a:rPr lang="fr-C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There </a:t>
            </a:r>
            <a:r>
              <a:rPr lang="fr-C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is</a:t>
            </a:r>
            <a:r>
              <a:rPr lang="fr-C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fr-C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also</a:t>
            </a:r>
            <a:r>
              <a:rPr lang="fr-C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a </a:t>
            </a:r>
            <a:r>
              <a:rPr lang="fr-C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Québec </a:t>
            </a:r>
            <a:r>
              <a:rPr lang="fr-C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and a Canada boulevard in the </a:t>
            </a:r>
            <a:r>
              <a:rPr lang="fr-C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suburbs</a:t>
            </a:r>
            <a:r>
              <a:rPr lang="fr-C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.</a:t>
            </a:r>
            <a:endParaRPr lang="en-A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4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1116</TotalTime>
  <Words>793</Words>
  <Application>Microsoft Office PowerPoint</Application>
  <PresentationFormat>On-screen Show (4:3)</PresentationFormat>
  <Paragraphs>85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Flow</vt:lpstr>
      <vt:lpstr>On my Ancestor’s Footsteps</vt:lpstr>
      <vt:lpstr> …First a little history…</vt:lpstr>
      <vt:lpstr>  …a little more…</vt:lpstr>
      <vt:lpstr>…Louis Guertin…</vt:lpstr>
      <vt:lpstr>PowerPoint Presentation</vt:lpstr>
      <vt:lpstr>So here is a snapshot of my discovery in my ancestor’s country in Mai 2012  Pascal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 Les Traces De Notre Ancêtre</dc:title>
  <dc:creator>Pascal</dc:creator>
  <cp:lastModifiedBy>Pascal</cp:lastModifiedBy>
  <cp:revision>102</cp:revision>
  <dcterms:created xsi:type="dcterms:W3CDTF">2012-05-29T08:27:01Z</dcterms:created>
  <dcterms:modified xsi:type="dcterms:W3CDTF">2012-06-13T10:57:24Z</dcterms:modified>
</cp:coreProperties>
</file>